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58" r:id="rId6"/>
    <p:sldId id="265" r:id="rId7"/>
    <p:sldId id="259" r:id="rId8"/>
    <p:sldId id="266" r:id="rId9"/>
    <p:sldId id="264" r:id="rId10"/>
    <p:sldId id="267" r:id="rId11"/>
    <p:sldId id="263" r:id="rId12"/>
    <p:sldId id="269" r:id="rId13"/>
    <p:sldId id="270" r:id="rId14"/>
    <p:sldId id="271" r:id="rId15"/>
    <p:sldId id="268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D" initials="D" lastIdx="1" clrIdx="0">
    <p:extLst>
      <p:ext uri="{19B8F6BF-5375-455C-9EA6-DF929625EA0E}">
        <p15:presenceInfo xmlns:p15="http://schemas.microsoft.com/office/powerpoint/2012/main" userId="D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2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B7D3-BA74-4D68-99C0-FDC8683D955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737-C805-433F-B7CE-96F853036D6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5"/>
            <a:ext cx="12203886" cy="68646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21" y="2055043"/>
            <a:ext cx="11566688" cy="3026004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Можливості БПЛА при дослідженні стану ґрунтового покриву</a:t>
            </a:r>
            <a:br>
              <a:rPr lang="uk-UA" sz="5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uk-UA" sz="3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Доповідач: Василь Ковальчук (СНАУ,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м.Суми</a:t>
            </a:r>
            <a:r>
              <a:rPr lang="uk-UA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Україна)</a:t>
            </a:r>
            <a:endParaRPr lang="ru-RU" sz="1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7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1743075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 : </a:t>
            </a:r>
            <a:br>
              <a:rPr lang="ru-RU" sz="3000" dirty="0"/>
            </a:br>
            <a:r>
              <a:rPr lang="ru-RU" sz="3000" dirty="0"/>
              <a:t>3. </a:t>
            </a:r>
            <a:r>
              <a:rPr lang="ru-RU" sz="3000" dirty="0" err="1"/>
              <a:t>Можливість</a:t>
            </a:r>
            <a:r>
              <a:rPr lang="ru-RU" sz="3000" dirty="0"/>
              <a:t> 3</a:t>
            </a:r>
            <a:r>
              <a:rPr lang="en-US" sz="3000" dirty="0"/>
              <a:t>D-</a:t>
            </a:r>
            <a:r>
              <a:rPr lang="uk-UA" sz="3000" dirty="0"/>
              <a:t>моделювання для визначення об’ємів порушених ґрунтів</a:t>
            </a: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200151" y="3429000"/>
            <a:ext cx="3405406" cy="2806699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По створеній з масиву </a:t>
            </a:r>
            <a:r>
              <a:rPr lang="uk-UA" dirty="0" err="1"/>
              <a:t>аерофотознімків</a:t>
            </a:r>
            <a:r>
              <a:rPr lang="uk-UA" dirty="0"/>
              <a:t> 3</a:t>
            </a:r>
            <a:r>
              <a:rPr lang="en-US" dirty="0"/>
              <a:t>D-</a:t>
            </a:r>
            <a:r>
              <a:rPr lang="uk-UA" dirty="0"/>
              <a:t>хмарі точок можна виконувати будь-які просторові вимірювання: розміри, площі, об’єми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30EC0-B343-4FBC-B919-3A6F52239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22" y="2792389"/>
            <a:ext cx="6385478" cy="34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>
            <a:normAutofit/>
          </a:bodyPr>
          <a:lstStyle/>
          <a:p>
            <a:r>
              <a:rPr lang="ru-RU" sz="3000" b="1" dirty="0"/>
              <a:t>Приклад </a:t>
            </a:r>
            <a:r>
              <a:rPr lang="ru-RU" sz="3000" b="1" dirty="0" err="1"/>
              <a:t>моніторингу</a:t>
            </a:r>
            <a:r>
              <a:rPr lang="ru-RU" sz="3000" b="1" dirty="0"/>
              <a:t> </a:t>
            </a:r>
            <a:r>
              <a:rPr lang="ru-RU" sz="3000" b="1" dirty="0" err="1"/>
              <a:t>поверхні</a:t>
            </a:r>
            <a:r>
              <a:rPr lang="ru-RU" sz="3000" b="1" dirty="0"/>
              <a:t> </a:t>
            </a:r>
            <a:r>
              <a:rPr lang="ru-RU" sz="3000" b="1" dirty="0" err="1"/>
              <a:t>ділянки</a:t>
            </a:r>
            <a:r>
              <a:rPr lang="ru-RU" sz="3000" b="1" dirty="0"/>
              <a:t> </a:t>
            </a:r>
            <a:r>
              <a:rPr lang="ru-RU" sz="3000" b="1" dirty="0" err="1"/>
              <a:t>порушених</a:t>
            </a:r>
            <a:r>
              <a:rPr lang="ru-RU" sz="3000" b="1" dirty="0"/>
              <a:t> земель</a:t>
            </a: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28700" y="2636520"/>
            <a:ext cx="2503066" cy="344549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По </a:t>
            </a:r>
            <a:r>
              <a:rPr lang="ru-RU" sz="2000" dirty="0" err="1"/>
              <a:t>повторних</a:t>
            </a:r>
            <a:r>
              <a:rPr lang="ru-RU" sz="2000" dirty="0"/>
              <a:t> </a:t>
            </a:r>
            <a:r>
              <a:rPr lang="ru-RU" sz="2000" dirty="0" err="1"/>
              <a:t>аерофото-знімках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проаналізувати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</a:t>
            </a:r>
            <a:r>
              <a:rPr lang="uk-UA" sz="2000" i="0" dirty="0">
                <a:solidFill>
                  <a:srgbClr val="000000"/>
                </a:solidFill>
                <a:effectLst/>
              </a:rPr>
              <a:t>ґ</a:t>
            </a:r>
            <a:r>
              <a:rPr lang="ru-RU" sz="2000" dirty="0" err="1"/>
              <a:t>рунтовому</a:t>
            </a:r>
            <a:r>
              <a:rPr lang="ru-RU" sz="2000" dirty="0"/>
              <a:t> </a:t>
            </a:r>
            <a:r>
              <a:rPr lang="ru-RU" sz="2000" dirty="0" err="1"/>
              <a:t>покриві</a:t>
            </a:r>
            <a:r>
              <a:rPr lang="ru-RU" sz="2000" dirty="0"/>
              <a:t>.</a:t>
            </a:r>
          </a:p>
          <a:p>
            <a:pPr algn="l"/>
            <a:r>
              <a:rPr lang="ru-RU" sz="2000" dirty="0" err="1"/>
              <a:t>Роменський</a:t>
            </a:r>
            <a:r>
              <a:rPr lang="ru-RU" sz="2000" dirty="0"/>
              <a:t> р-н, </a:t>
            </a:r>
            <a:r>
              <a:rPr lang="ru-RU" sz="2000" dirty="0" err="1"/>
              <a:t>Сумська</a:t>
            </a:r>
            <a:r>
              <a:rPr lang="ru-RU" sz="2000" dirty="0"/>
              <a:t> обл.</a:t>
            </a:r>
          </a:p>
        </p:txBody>
      </p:sp>
      <p:pic>
        <p:nvPicPr>
          <p:cNvPr id="1026" name="Рисунок 4">
            <a:extLst>
              <a:ext uri="{FF2B5EF4-FFF2-40B4-BE49-F238E27FC236}">
                <a16:creationId xmlns:a16="http://schemas.microsoft.com/office/drawing/2014/main" id="{1E192D3E-D2DD-4B9F-A8F5-704002AA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66" y="2495550"/>
            <a:ext cx="8011486" cy="36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6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877887"/>
          </a:xfrm>
        </p:spPr>
        <p:txBody>
          <a:bodyPr>
            <a:normAutofit fontScale="90000"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 : </a:t>
            </a:r>
            <a:br>
              <a:rPr lang="en-US" sz="3000" b="1" dirty="0"/>
            </a:b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3999" y="3902623"/>
            <a:ext cx="4572001" cy="241617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Створення </a:t>
            </a:r>
            <a:r>
              <a:rPr lang="uk-UA" dirty="0" err="1"/>
              <a:t>ортофотопланів</a:t>
            </a:r>
            <a:r>
              <a:rPr lang="uk-UA" dirty="0"/>
              <a:t> «в координатах» (в державній системі координат) дозволяє отримувати дані про точні площі частин ділянок, виявляти їх власників, призначення, угіддя по обліку тощо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E9CFD-5332-4366-8FAF-52EE8AC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80" y="1869206"/>
            <a:ext cx="4484945" cy="4449591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060C5C35-2EBD-479A-BE18-E7B2840DBD17}"/>
              </a:ext>
            </a:extLst>
          </p:cNvPr>
          <p:cNvSpPr txBox="1">
            <a:spLocks/>
          </p:cNvSpPr>
          <p:nvPr/>
        </p:nvSpPr>
        <p:spPr>
          <a:xfrm>
            <a:off x="1524000" y="1754906"/>
            <a:ext cx="5128955" cy="1950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4. </a:t>
            </a:r>
            <a:r>
              <a:rPr lang="uk-UA" sz="2800" dirty="0"/>
              <a:t>Можливість точної геодезичної прив’язки для моніторингу і накладення на дані державного земельного кадастру (ДЗК).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514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2116137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БПЛА: </a:t>
            </a:r>
            <a:br>
              <a:rPr lang="ru-RU" sz="3000" dirty="0"/>
            </a:br>
            <a:r>
              <a:rPr lang="ru-RU" sz="3000" dirty="0"/>
              <a:t>5. </a:t>
            </a:r>
            <a:r>
              <a:rPr lang="uk-UA" sz="3000" dirty="0"/>
              <a:t>Додаткові дані для розмінування та проектування рекультивації, визначення маси забруднюючих речовин в залежності від калібру снаряду</a:t>
            </a: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613900" cy="280670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Аерофотознімання</a:t>
            </a:r>
            <a:r>
              <a:rPr lang="en-US" dirty="0"/>
              <a:t> </a:t>
            </a:r>
            <a:r>
              <a:rPr lang="uk-UA" dirty="0"/>
              <a:t>з високою деталізацією, а також поєднання </a:t>
            </a:r>
            <a:r>
              <a:rPr lang="uk-UA" dirty="0" err="1"/>
              <a:t>аерофото</a:t>
            </a:r>
            <a:r>
              <a:rPr lang="uk-UA" dirty="0"/>
              <a:t> з </a:t>
            </a:r>
            <a:r>
              <a:rPr lang="uk-UA" dirty="0" err="1"/>
              <a:t>тепловізійними</a:t>
            </a:r>
            <a:r>
              <a:rPr lang="uk-UA" dirty="0"/>
              <a:t> даними може виявити сторонні і металеві предмети на поверхні </a:t>
            </a:r>
            <a:r>
              <a:rPr lang="uk-UA" sz="2400" i="0" dirty="0">
                <a:solidFill>
                  <a:srgbClr val="000000"/>
                </a:solidFill>
                <a:effectLst/>
              </a:rPr>
              <a:t>ґ</a:t>
            </a:r>
            <a:r>
              <a:rPr lang="uk-UA" dirty="0"/>
              <a:t>рунту.</a:t>
            </a:r>
          </a:p>
          <a:p>
            <a:pPr algn="just"/>
            <a:r>
              <a:rPr lang="uk-UA" dirty="0"/>
              <a:t>Точні дані про розміри і конфігурацію воронки дозволяють визначити калібр і тип снаряду/ракети і, відповідно, характер і масу забруднюючих величин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0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1801811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БПЛА: </a:t>
            </a:r>
            <a:br>
              <a:rPr lang="ru-RU" sz="3000" dirty="0"/>
            </a:br>
            <a:br>
              <a:rPr lang="ru-RU" sz="3000" dirty="0"/>
            </a:br>
            <a:r>
              <a:rPr lang="ru-RU" sz="3000" dirty="0"/>
              <a:t>6. </a:t>
            </a:r>
            <a:r>
              <a:rPr lang="ru-RU" sz="3000" dirty="0" err="1"/>
              <a:t>Порівняно</a:t>
            </a:r>
            <a:r>
              <a:rPr lang="ru-RU" sz="3000" dirty="0"/>
              <a:t> н</a:t>
            </a:r>
            <a:r>
              <a:rPr lang="uk-UA" sz="3000" dirty="0" err="1"/>
              <a:t>евисока</a:t>
            </a:r>
            <a:r>
              <a:rPr lang="uk-UA" sz="3000" dirty="0"/>
              <a:t> собівартість</a:t>
            </a:r>
            <a:br>
              <a:rPr lang="uk-UA" sz="1100" dirty="0"/>
            </a:b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2657476"/>
            <a:ext cx="9613900" cy="3578224"/>
          </a:xfrm>
        </p:spPr>
        <p:txBody>
          <a:bodyPr>
            <a:normAutofit fontScale="92500" lnSpcReduction="10000"/>
          </a:bodyPr>
          <a:lstStyle/>
          <a:p>
            <a:pPr algn="l"/>
            <a:endParaRPr lang="uk-UA" dirty="0"/>
          </a:p>
          <a:p>
            <a:pPr algn="just"/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супутниковими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на </a:t>
            </a:r>
            <a:r>
              <a:rPr lang="ru-RU" dirty="0" err="1"/>
              <a:t>значні</a:t>
            </a:r>
            <a:r>
              <a:rPr lang="ru-RU" dirty="0"/>
              <a:t> за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БПЛА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на невеликих </a:t>
            </a:r>
            <a:r>
              <a:rPr lang="ru-RU" dirty="0" err="1"/>
              <a:t>ділянках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До прикладу,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за один </a:t>
            </a:r>
            <a:r>
              <a:rPr lang="ru-RU" dirty="0" err="1"/>
              <a:t>підйом</a:t>
            </a:r>
            <a:r>
              <a:rPr lang="ru-RU" dirty="0"/>
              <a:t> квадрокоптера </a:t>
            </a:r>
            <a:r>
              <a:rPr lang="ru-RU" dirty="0" err="1"/>
              <a:t>зазвичай</a:t>
            </a:r>
            <a:r>
              <a:rPr lang="ru-RU" dirty="0"/>
              <a:t> становить 100-200 га. </a:t>
            </a:r>
          </a:p>
          <a:p>
            <a:pPr algn="just"/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заробітної</a:t>
            </a:r>
            <a:r>
              <a:rPr lang="ru-RU" dirty="0"/>
              <a:t> плати </a:t>
            </a:r>
            <a:r>
              <a:rPr lang="ru-RU" dirty="0" err="1"/>
              <a:t>виконавця</a:t>
            </a:r>
            <a:r>
              <a:rPr lang="ru-RU" dirty="0"/>
              <a:t> і </a:t>
            </a:r>
            <a:r>
              <a:rPr lang="ru-RU" dirty="0" err="1"/>
              <a:t>амортизації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Але </a:t>
            </a:r>
            <a:r>
              <a:rPr lang="ru-RU" dirty="0" err="1"/>
              <a:t>швидкість</a:t>
            </a:r>
            <a:r>
              <a:rPr lang="ru-RU" dirty="0"/>
              <a:t> , </a:t>
            </a:r>
            <a:r>
              <a:rPr lang="ru-RU" dirty="0" err="1"/>
              <a:t>ефективність</a:t>
            </a:r>
            <a:r>
              <a:rPr lang="ru-RU" dirty="0"/>
              <a:t> і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перекриває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класичними</a:t>
            </a:r>
            <a:r>
              <a:rPr lang="ru-RU" dirty="0"/>
              <a:t> </a:t>
            </a:r>
            <a:r>
              <a:rPr lang="ru-RU" dirty="0" err="1"/>
              <a:t>геодезичними</a:t>
            </a:r>
            <a:r>
              <a:rPr lang="ru-RU" dirty="0"/>
              <a:t> методами, де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багатократно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005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704975"/>
            <a:ext cx="9144000" cy="1314450"/>
          </a:xfrm>
        </p:spPr>
        <p:txBody>
          <a:bodyPr/>
          <a:lstStyle/>
          <a:p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:</a:t>
            </a: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/>
              <a:t>Текст – </a:t>
            </a:r>
            <a:r>
              <a:rPr lang="ru-RU" dirty="0" err="1"/>
              <a:t>авторський</a:t>
            </a:r>
            <a:r>
              <a:rPr lang="ru-RU" dirty="0"/>
              <a:t> Василя Ковальчука (СНАУ)</a:t>
            </a:r>
          </a:p>
          <a:p>
            <a:pPr algn="l"/>
            <a:r>
              <a:rPr lang="ru-RU" dirty="0" err="1"/>
              <a:t>Супутниковий</a:t>
            </a:r>
            <a:r>
              <a:rPr lang="ru-RU" dirty="0"/>
              <a:t> </a:t>
            </a:r>
            <a:r>
              <a:rPr lang="ru-RU" dirty="0" err="1"/>
              <a:t>знімок</a:t>
            </a:r>
            <a:r>
              <a:rPr lang="ru-RU" dirty="0"/>
              <a:t> на с.4 – </a:t>
            </a:r>
            <a:r>
              <a:rPr lang="uk-UA" dirty="0"/>
              <a:t>компанія </a:t>
            </a:r>
            <a:r>
              <a:rPr lang="en-US" dirty="0"/>
              <a:t>Maxar</a:t>
            </a:r>
            <a:endParaRPr lang="ru-RU" dirty="0"/>
          </a:p>
          <a:p>
            <a:pPr algn="l"/>
            <a:r>
              <a:rPr lang="ru-RU" dirty="0"/>
              <a:t>Фото, </a:t>
            </a:r>
            <a:r>
              <a:rPr lang="ru-RU" dirty="0" err="1"/>
              <a:t>ортофото</a:t>
            </a:r>
            <a:r>
              <a:rPr lang="ru-RU" dirty="0"/>
              <a:t> та </a:t>
            </a:r>
            <a:r>
              <a:rPr lang="ru-RU" dirty="0" err="1"/>
              <a:t>ілюстрації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9-12 – </a:t>
            </a:r>
            <a:r>
              <a:rPr lang="ru-RU" dirty="0" err="1"/>
              <a:t>авторські</a:t>
            </a:r>
            <a:r>
              <a:rPr lang="ru-RU" dirty="0"/>
              <a:t> Василя Ковальчука (СНАУ)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80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1108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87463"/>
            <a:ext cx="9144000" cy="879475"/>
          </a:xfrm>
        </p:spPr>
        <p:txBody>
          <a:bodyPr>
            <a:noAutofit/>
          </a:bodyPr>
          <a:lstStyle/>
          <a:p>
            <a:r>
              <a:rPr lang="ru-RU" sz="3200" b="1" dirty="0" err="1"/>
              <a:t>Фізичний</a:t>
            </a:r>
            <a:r>
              <a:rPr lang="ru-RU" sz="3200" b="1" dirty="0"/>
              <a:t> </a:t>
            </a:r>
            <a:r>
              <a:rPr lang="ru-RU" sz="3200" b="1" dirty="0" err="1"/>
              <a:t>вплив</a:t>
            </a:r>
            <a:r>
              <a:rPr lang="ru-RU" sz="3200" b="1" dirty="0"/>
              <a:t> на </a:t>
            </a:r>
            <a:r>
              <a:rPr lang="uk-UA" sz="3200" b="1" i="0" dirty="0">
                <a:solidFill>
                  <a:srgbClr val="000000"/>
                </a:solidFill>
                <a:effectLst/>
              </a:rPr>
              <a:t>ґ</a:t>
            </a:r>
            <a:r>
              <a:rPr lang="ru-RU" sz="3200" b="1" dirty="0" err="1"/>
              <a:t>рунти</a:t>
            </a:r>
            <a:r>
              <a:rPr lang="ru-RU" sz="3200" b="1" dirty="0"/>
              <a:t>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фіксується</a:t>
            </a:r>
            <a:r>
              <a:rPr lang="ru-RU" sz="3200" b="1" dirty="0"/>
              <a:t> за </a:t>
            </a:r>
            <a:r>
              <a:rPr lang="ru-RU" sz="3200" b="1" dirty="0" err="1"/>
              <a:t>допомогою</a:t>
            </a:r>
            <a:r>
              <a:rPr lang="ru-RU" sz="3200" b="1" dirty="0"/>
              <a:t> БПЛА/</a:t>
            </a:r>
            <a:r>
              <a:rPr lang="en-US" sz="3200" b="1" dirty="0"/>
              <a:t>GNSS</a:t>
            </a:r>
            <a:r>
              <a:rPr lang="uk-UA" sz="3200" b="1" dirty="0"/>
              <a:t> фіксації</a:t>
            </a:r>
            <a:r>
              <a:rPr lang="ru-RU" sz="3200" b="1" dirty="0"/>
              <a:t>: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51100"/>
            <a:ext cx="9144000" cy="35052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800" dirty="0" err="1"/>
              <a:t>Будівництво</a:t>
            </a:r>
            <a:r>
              <a:rPr lang="ru-RU" sz="2800" dirty="0"/>
              <a:t> </a:t>
            </a:r>
            <a:r>
              <a:rPr lang="ru-RU" sz="2800" dirty="0" err="1"/>
              <a:t>фортифікаційних</a:t>
            </a:r>
            <a:r>
              <a:rPr lang="ru-RU" sz="2800" dirty="0"/>
              <a:t> </a:t>
            </a:r>
            <a:r>
              <a:rPr lang="ru-RU" sz="2800" dirty="0" err="1"/>
              <a:t>споруд</a:t>
            </a:r>
            <a:endParaRPr lang="ru-RU" sz="2800" dirty="0"/>
          </a:p>
          <a:p>
            <a:pPr marL="457200" indent="-457200" algn="l">
              <a:buAutoNum type="arabicPeriod"/>
            </a:pPr>
            <a:r>
              <a:rPr lang="ru-RU" sz="2800" dirty="0"/>
              <a:t>Воронки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обстрілів</a:t>
            </a:r>
            <a:r>
              <a:rPr lang="ru-RU" sz="2800" dirty="0"/>
              <a:t> і </a:t>
            </a:r>
            <a:r>
              <a:rPr lang="ru-RU" sz="2800" dirty="0" err="1"/>
              <a:t>бомбардирувань</a:t>
            </a:r>
            <a:endParaRPr lang="ru-RU" sz="2800" dirty="0"/>
          </a:p>
          <a:p>
            <a:pPr marL="457200" indent="-457200" algn="l">
              <a:buAutoNum type="arabicPeriod"/>
            </a:pPr>
            <a:r>
              <a:rPr lang="ru-RU" sz="2800" dirty="0" err="1"/>
              <a:t>Металеві</a:t>
            </a:r>
            <a:r>
              <a:rPr lang="ru-RU" sz="2800" dirty="0"/>
              <a:t>, </a:t>
            </a:r>
            <a:r>
              <a:rPr lang="ru-RU" sz="2800" dirty="0" err="1"/>
              <a:t>пластикові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uk-UA" sz="2800" dirty="0" err="1"/>
              <a:t>ші</a:t>
            </a:r>
            <a:r>
              <a:rPr lang="ru-RU" sz="2800" dirty="0"/>
              <a:t> </a:t>
            </a:r>
            <a:r>
              <a:rPr lang="ru-RU" sz="2800" dirty="0" err="1"/>
              <a:t>залишки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ураження</a:t>
            </a:r>
            <a:r>
              <a:rPr lang="ru-RU" sz="2800" dirty="0"/>
              <a:t>, </a:t>
            </a:r>
            <a:r>
              <a:rPr lang="ru-RU" sz="2800" dirty="0" err="1"/>
              <a:t>побутове</a:t>
            </a:r>
            <a:r>
              <a:rPr lang="ru-RU" sz="2800" dirty="0"/>
              <a:t> та </a:t>
            </a:r>
            <a:r>
              <a:rPr lang="ru-RU" sz="2800" dirty="0" err="1"/>
              <a:t>будівельне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endParaRPr lang="ru-RU" sz="2800" dirty="0"/>
          </a:p>
          <a:p>
            <a:pPr marL="457200" indent="-457200" algn="l">
              <a:buAutoNum type="arabicPeriod"/>
            </a:pPr>
            <a:r>
              <a:rPr lang="ru-RU" sz="2800" dirty="0" err="1"/>
              <a:t>Ущільнення</a:t>
            </a:r>
            <a:r>
              <a:rPr lang="ru-RU" sz="2800" dirty="0"/>
              <a:t> </a:t>
            </a:r>
            <a:r>
              <a:rPr lang="uk-UA" sz="2800" i="0" dirty="0">
                <a:solidFill>
                  <a:srgbClr val="000000"/>
                </a:solidFill>
                <a:effectLst/>
              </a:rPr>
              <a:t> ґ</a:t>
            </a:r>
            <a:r>
              <a:rPr lang="ru-RU" sz="2800" dirty="0" err="1"/>
              <a:t>рунту</a:t>
            </a:r>
            <a:r>
              <a:rPr lang="ru-RU" sz="2800" dirty="0"/>
              <a:t> </a:t>
            </a:r>
            <a:r>
              <a:rPr lang="ru-RU" sz="2800" dirty="0" err="1"/>
              <a:t>важкою</a:t>
            </a:r>
            <a:r>
              <a:rPr lang="ru-RU" sz="2800" dirty="0"/>
              <a:t> </a:t>
            </a:r>
            <a:r>
              <a:rPr lang="ru-RU" sz="2800" dirty="0" err="1"/>
              <a:t>військовою</a:t>
            </a:r>
            <a:r>
              <a:rPr lang="ru-RU" sz="2800" dirty="0"/>
              <a:t> </a:t>
            </a:r>
            <a:r>
              <a:rPr lang="ru-RU" sz="2800" dirty="0" err="1"/>
              <a:t>технікою</a:t>
            </a:r>
            <a:endParaRPr lang="ru-RU" sz="2800" dirty="0"/>
          </a:p>
          <a:p>
            <a:pPr marL="457200" indent="-457200" algn="l">
              <a:buAutoNum type="arabicPeriod"/>
            </a:pPr>
            <a:r>
              <a:rPr lang="ru-RU" sz="2800" dirty="0" err="1"/>
              <a:t>Вигорання</a:t>
            </a:r>
            <a:r>
              <a:rPr lang="ru-RU" sz="2800" dirty="0"/>
              <a:t> </a:t>
            </a:r>
            <a:r>
              <a:rPr lang="ru-RU" sz="2800" dirty="0" err="1"/>
              <a:t>родючого</a:t>
            </a:r>
            <a:r>
              <a:rPr lang="ru-RU" sz="2800" dirty="0"/>
              <a:t> шару </a:t>
            </a:r>
            <a:r>
              <a:rPr lang="uk-UA" sz="2800" i="0" dirty="0">
                <a:solidFill>
                  <a:srgbClr val="000000"/>
                </a:solidFill>
                <a:effectLst/>
              </a:rPr>
              <a:t>ґ</a:t>
            </a:r>
            <a:r>
              <a:rPr lang="ru-RU" sz="2800" dirty="0" err="1"/>
              <a:t>рунту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пожеж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376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фіксації</a:t>
            </a:r>
            <a:r>
              <a:rPr lang="ru-RU" dirty="0"/>
              <a:t> </a:t>
            </a:r>
            <a:r>
              <a:rPr lang="ru-RU" dirty="0" err="1"/>
              <a:t>геопросторової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: </a:t>
            </a:r>
          </a:p>
        </p:txBody>
      </p:sp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>
          <a:xfrm>
            <a:off x="1270000" y="3729037"/>
            <a:ext cx="9652000" cy="213359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1 . </a:t>
            </a:r>
            <a:r>
              <a:rPr lang="ru-RU" dirty="0" err="1"/>
              <a:t>Дистанційні</a:t>
            </a:r>
            <a:r>
              <a:rPr lang="ru-RU" dirty="0"/>
              <a:t>: </a:t>
            </a:r>
            <a:r>
              <a:rPr lang="ru-RU" dirty="0" err="1"/>
              <a:t>супутникові</a:t>
            </a:r>
            <a:r>
              <a:rPr lang="ru-RU" dirty="0"/>
              <a:t> </a:t>
            </a:r>
            <a:r>
              <a:rPr lang="ru-RU" dirty="0" err="1"/>
              <a:t>знімки</a:t>
            </a:r>
            <a:r>
              <a:rPr lang="ru-RU" dirty="0"/>
              <a:t>, </a:t>
            </a:r>
            <a:r>
              <a:rPr lang="ru-RU" dirty="0" err="1"/>
              <a:t>фотограмметрія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БПЛА, </a:t>
            </a:r>
            <a:r>
              <a:rPr lang="ru-RU" dirty="0" err="1"/>
              <a:t>дистанційне</a:t>
            </a:r>
            <a:r>
              <a:rPr lang="ru-RU" dirty="0"/>
              <a:t> </a:t>
            </a:r>
            <a:r>
              <a:rPr lang="ru-RU" dirty="0" err="1"/>
              <a:t>зондування</a:t>
            </a:r>
            <a:endParaRPr lang="ru-RU" dirty="0"/>
          </a:p>
          <a:p>
            <a:pPr algn="l"/>
            <a:r>
              <a:rPr lang="ru-RU" dirty="0"/>
              <a:t>2. </a:t>
            </a:r>
            <a:r>
              <a:rPr lang="ru-RU" dirty="0" err="1"/>
              <a:t>Геодезичне</a:t>
            </a:r>
            <a:r>
              <a:rPr lang="ru-RU" dirty="0"/>
              <a:t> </a:t>
            </a:r>
            <a:r>
              <a:rPr lang="en-US" dirty="0"/>
              <a:t>GNSS-</a:t>
            </a:r>
            <a:r>
              <a:rPr lang="uk-UA" dirty="0"/>
              <a:t>знімання</a:t>
            </a:r>
            <a:r>
              <a:rPr lang="ru-RU" dirty="0"/>
              <a:t> </a:t>
            </a:r>
          </a:p>
          <a:p>
            <a:pPr algn="l"/>
            <a:r>
              <a:rPr lang="ru-RU" dirty="0"/>
              <a:t>3.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геодезичні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(на </a:t>
            </a:r>
            <a:r>
              <a:rPr lang="ru-RU" dirty="0" err="1"/>
              <a:t>територіях</a:t>
            </a:r>
            <a:r>
              <a:rPr lang="ru-RU" dirty="0"/>
              <a:t>, де </a:t>
            </a:r>
            <a:r>
              <a:rPr lang="ru-RU" dirty="0" err="1"/>
              <a:t>неможливі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531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26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Приклад </a:t>
            </a:r>
            <a:r>
              <a:rPr lang="ru-RU" sz="3200" dirty="0" err="1">
                <a:solidFill>
                  <a:schemeClr val="bg1"/>
                </a:solidFill>
              </a:rPr>
              <a:t>супутникового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знімка</a:t>
            </a:r>
            <a:r>
              <a:rPr lang="ru-RU" sz="3200" dirty="0">
                <a:solidFill>
                  <a:schemeClr val="bg1"/>
                </a:solidFill>
              </a:rPr>
              <a:t> у видимому </a:t>
            </a:r>
            <a:r>
              <a:rPr lang="ru-RU" sz="3200" dirty="0" err="1">
                <a:solidFill>
                  <a:schemeClr val="bg1"/>
                </a:solidFill>
              </a:rPr>
              <a:t>спектрі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1992489" y="5848349"/>
            <a:ext cx="8207022" cy="59550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супутниковому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знімку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Maxar </a:t>
            </a:r>
            <a:r>
              <a:rPr lang="uk-UA" dirty="0">
                <a:solidFill>
                  <a:schemeClr val="bg1"/>
                </a:solidFill>
              </a:rPr>
              <a:t>видимі кількість та площа воронок від розривів, але не їх глибина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Воронки від артилерійських снарядів біля села Довгеньке Харківської області. Фото: Maxar">
            <a:extLst>
              <a:ext uri="{FF2B5EF4-FFF2-40B4-BE49-F238E27FC236}">
                <a16:creationId xmlns:a16="http://schemas.microsoft.com/office/drawing/2014/main" id="{B177A0F2-D5F5-45E5-9541-AA80FD4E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904999"/>
            <a:ext cx="8994775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4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613900" cy="1120774"/>
          </a:xfrm>
        </p:spPr>
        <p:txBody>
          <a:bodyPr>
            <a:noAutofit/>
          </a:bodyPr>
          <a:lstStyle/>
          <a:p>
            <a:r>
              <a:rPr lang="ru-RU" sz="4800" dirty="0" err="1"/>
              <a:t>Переваги</a:t>
            </a:r>
            <a:r>
              <a:rPr lang="ru-RU" sz="4800" dirty="0"/>
              <a:t> </a:t>
            </a:r>
            <a:r>
              <a:rPr lang="ru-RU" sz="4800" dirty="0" err="1"/>
              <a:t>аерофотознімання</a:t>
            </a:r>
            <a:r>
              <a:rPr lang="ru-RU" sz="4800" dirty="0"/>
              <a:t> БПЛА</a:t>
            </a: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337026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dirty="0" err="1"/>
              <a:t>Актуальність</a:t>
            </a:r>
            <a:r>
              <a:rPr lang="ru-RU" dirty="0"/>
              <a:t> і </a:t>
            </a:r>
            <a:r>
              <a:rPr lang="ru-RU" dirty="0" err="1"/>
              <a:t>оперативність</a:t>
            </a:r>
            <a:endParaRPr lang="ru-RU" dirty="0"/>
          </a:p>
          <a:p>
            <a:pPr marL="457200" indent="-457200" algn="l">
              <a:buAutoNum type="arabicPeriod"/>
            </a:pP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роздільна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, </a:t>
            </a:r>
            <a:r>
              <a:rPr lang="ru-RU" dirty="0" err="1"/>
              <a:t>точність</a:t>
            </a:r>
            <a:r>
              <a:rPr lang="ru-RU" dirty="0"/>
              <a:t> і </a:t>
            </a:r>
            <a:r>
              <a:rPr lang="ru-RU" dirty="0" err="1"/>
              <a:t>зручність</a:t>
            </a:r>
            <a:r>
              <a:rPr lang="ru-RU" dirty="0"/>
              <a:t> для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endParaRPr lang="ru-RU" dirty="0"/>
          </a:p>
          <a:p>
            <a:pPr marL="457200" indent="-457200" algn="l">
              <a:buAutoNum type="arabicPeriod"/>
            </a:pPr>
            <a:r>
              <a:rPr lang="ru-RU" dirty="0" err="1"/>
              <a:t>Можливість</a:t>
            </a:r>
            <a:r>
              <a:rPr lang="ru-RU" dirty="0"/>
              <a:t> 3</a:t>
            </a:r>
            <a:r>
              <a:rPr lang="en-US" dirty="0"/>
              <a:t>D-</a:t>
            </a:r>
            <a:r>
              <a:rPr lang="uk-UA" dirty="0"/>
              <a:t>моделювання для визначення об’ємів порушених </a:t>
            </a:r>
            <a:r>
              <a:rPr lang="uk-UA" sz="2400" i="0" dirty="0">
                <a:solidFill>
                  <a:srgbClr val="000000"/>
                </a:solidFill>
                <a:effectLst/>
              </a:rPr>
              <a:t>ґ</a:t>
            </a:r>
            <a:r>
              <a:rPr lang="uk-UA" dirty="0"/>
              <a:t>рунтів</a:t>
            </a:r>
          </a:p>
          <a:p>
            <a:pPr marL="457200" indent="-457200" algn="l">
              <a:buAutoNum type="arabicPeriod"/>
            </a:pPr>
            <a:r>
              <a:rPr lang="uk-UA" dirty="0"/>
              <a:t>Можливість точної геодезичної прив’язки для моніторингу і накладення на дані державного земельного кадастру (ДЗК)</a:t>
            </a:r>
          </a:p>
          <a:p>
            <a:pPr marL="457200" indent="-457200" algn="l">
              <a:buAutoNum type="arabicPeriod"/>
            </a:pPr>
            <a:r>
              <a:rPr lang="uk-UA" dirty="0"/>
              <a:t>Додаткові дані для розмінування та проектування рекультивації, визначення маси забруднюючих речовин в залежності від калібру снаряду</a:t>
            </a:r>
          </a:p>
          <a:p>
            <a:pPr marL="457200" indent="-457200" algn="l">
              <a:buAutoNum type="arabicPeriod"/>
            </a:pPr>
            <a:r>
              <a:rPr lang="uk-UA" dirty="0"/>
              <a:t>Нижча собівартість на невеликих ділянках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5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1743075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 : </a:t>
            </a:r>
            <a:br>
              <a:rPr lang="ru-RU" sz="3000" dirty="0"/>
            </a:br>
            <a:r>
              <a:rPr lang="ru-RU" sz="3000" dirty="0"/>
              <a:t>1. </a:t>
            </a:r>
            <a:r>
              <a:rPr lang="ru-RU" sz="3000" dirty="0" err="1"/>
              <a:t>Актуальність</a:t>
            </a:r>
            <a:r>
              <a:rPr lang="ru-RU" sz="3000" dirty="0"/>
              <a:t> і </a:t>
            </a:r>
            <a:r>
              <a:rPr lang="ru-RU" sz="3000" dirty="0" err="1"/>
              <a:t>оперативність</a:t>
            </a:r>
            <a:br>
              <a:rPr lang="ru-RU" sz="1100" dirty="0"/>
            </a:b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2734812"/>
            <a:ext cx="9314576" cy="3500888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Аерофотознімання виконується не за архівними матеріалами, а безпосередньо після прийняття рішення про таку необхідність. Тому вони є найсвіжішим актуальним матеріалом для аналізу.</a:t>
            </a:r>
          </a:p>
          <a:p>
            <a:pPr algn="l"/>
            <a:r>
              <a:rPr lang="uk-UA" dirty="0"/>
              <a:t>Оперативність зйомки забезпечується наявністю необхідного обладнання, а також теоретичною та практичною підготовкою виконавців. </a:t>
            </a:r>
          </a:p>
          <a:p>
            <a:pPr algn="l"/>
            <a:r>
              <a:rPr lang="uk-UA" dirty="0"/>
              <a:t>Основні завади: погодні умови, отримання дозволів на польоти, заборонені для польотів зони, густий рослинний покрив на поверхні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7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636049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Поодинокі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порушення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різної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величини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ідзаголовок 14"/>
          <p:cNvSpPr>
            <a:spLocks noGrp="1"/>
          </p:cNvSpPr>
          <p:nvPr>
            <p:ph type="subTitle" idx="1"/>
          </p:nvPr>
        </p:nvSpPr>
        <p:spPr>
          <a:xfrm>
            <a:off x="897623" y="5796024"/>
            <a:ext cx="10150678" cy="636048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Наявність</a:t>
            </a:r>
            <a:r>
              <a:rPr lang="ru-RU" sz="1600" dirty="0">
                <a:solidFill>
                  <a:schemeClr val="bg1"/>
                </a:solidFill>
              </a:rPr>
              <a:t> с/г культур </a:t>
            </a:r>
            <a:r>
              <a:rPr lang="ru-RU" sz="1600" dirty="0" err="1">
                <a:solidFill>
                  <a:schemeClr val="bg1"/>
                </a:solidFill>
              </a:rPr>
              <a:t>значно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ускладнює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пошук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порушень</a:t>
            </a:r>
            <a:r>
              <a:rPr lang="ru-RU" sz="1600" dirty="0">
                <a:solidFill>
                  <a:schemeClr val="bg1"/>
                </a:solidFill>
              </a:rPr>
              <a:t> грунту з </a:t>
            </a:r>
            <a:r>
              <a:rPr lang="ru-RU" sz="1600" dirty="0" err="1">
                <a:solidFill>
                  <a:schemeClr val="bg1"/>
                </a:solidFill>
              </a:rPr>
              <a:t>землі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Для </a:t>
            </a:r>
            <a:r>
              <a:rPr lang="ru-RU" sz="1600" dirty="0" err="1">
                <a:solidFill>
                  <a:schemeClr val="bg1"/>
                </a:solidFill>
              </a:rPr>
              <a:t>аналізу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походження</a:t>
            </a:r>
            <a:r>
              <a:rPr lang="ru-RU" sz="1600" dirty="0">
                <a:solidFill>
                  <a:schemeClr val="bg1"/>
                </a:solidFill>
              </a:rPr>
              <a:t> «</a:t>
            </a:r>
            <a:r>
              <a:rPr lang="ru-RU" sz="1600" dirty="0" err="1">
                <a:solidFill>
                  <a:schemeClr val="bg1"/>
                </a:solidFill>
              </a:rPr>
              <a:t>калюж</a:t>
            </a:r>
            <a:r>
              <a:rPr lang="ru-RU" sz="1600" dirty="0">
                <a:solidFill>
                  <a:schemeClr val="bg1"/>
                </a:solidFill>
              </a:rPr>
              <a:t>» </a:t>
            </a:r>
            <a:r>
              <a:rPr lang="ru-RU" sz="1600" dirty="0" err="1">
                <a:solidFill>
                  <a:schemeClr val="bg1"/>
                </a:solidFill>
              </a:rPr>
              <a:t>необхідні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архівні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фотоматеріали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або обстеження на місцевості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778BA8-3D26-4384-A2FE-1C5D82B8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758413"/>
            <a:ext cx="9664699" cy="40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2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3900" cy="1743075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Переваги</a:t>
            </a:r>
            <a:r>
              <a:rPr lang="ru-RU" sz="3000" b="1" dirty="0"/>
              <a:t> </a:t>
            </a:r>
            <a:r>
              <a:rPr lang="ru-RU" sz="3000" b="1" dirty="0" err="1"/>
              <a:t>аерофотознімання</a:t>
            </a:r>
            <a:r>
              <a:rPr lang="ru-RU" sz="3000" b="1" dirty="0"/>
              <a:t> БПЛА : </a:t>
            </a:r>
            <a:br>
              <a:rPr lang="ru-RU" sz="3000" dirty="0"/>
            </a:br>
            <a:r>
              <a:rPr lang="ru-RU" sz="3000" dirty="0"/>
              <a:t>2. </a:t>
            </a:r>
            <a:r>
              <a:rPr lang="ru-RU" sz="3000" dirty="0" err="1"/>
              <a:t>Висока</a:t>
            </a:r>
            <a:r>
              <a:rPr lang="ru-RU" sz="3000" dirty="0"/>
              <a:t> </a:t>
            </a:r>
            <a:r>
              <a:rPr lang="ru-RU" sz="3000" dirty="0" err="1"/>
              <a:t>роздільна</a:t>
            </a:r>
            <a:r>
              <a:rPr lang="ru-RU" sz="3000" dirty="0"/>
              <a:t> </a:t>
            </a:r>
            <a:r>
              <a:rPr lang="ru-RU" sz="3000" dirty="0" err="1"/>
              <a:t>здатність</a:t>
            </a:r>
            <a:r>
              <a:rPr lang="ru-RU" sz="3000" dirty="0"/>
              <a:t>, </a:t>
            </a:r>
            <a:r>
              <a:rPr lang="ru-RU" sz="3000" dirty="0" err="1"/>
              <a:t>точність</a:t>
            </a:r>
            <a:r>
              <a:rPr lang="ru-RU" sz="3000" dirty="0"/>
              <a:t> і </a:t>
            </a:r>
            <a:r>
              <a:rPr lang="ru-RU" sz="3000" dirty="0" err="1"/>
              <a:t>зручність</a:t>
            </a:r>
            <a:r>
              <a:rPr lang="ru-RU" sz="3000" dirty="0"/>
              <a:t> для </a:t>
            </a:r>
            <a:r>
              <a:rPr lang="ru-RU" sz="3000" dirty="0" err="1"/>
              <a:t>візуального</a:t>
            </a:r>
            <a:r>
              <a:rPr lang="ru-RU" sz="3000" dirty="0"/>
              <a:t> </a:t>
            </a:r>
            <a:r>
              <a:rPr lang="ru-RU" sz="3000" dirty="0" err="1"/>
              <a:t>аналізу</a:t>
            </a:r>
            <a:endParaRPr lang="ru-RU" sz="30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3999" y="3036814"/>
            <a:ext cx="9440411" cy="3198885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/>
              <a:t>Завдяки малим висотам фотографування і якісним камерам забезпечуються висока деталізація зображення</a:t>
            </a:r>
            <a:r>
              <a:rPr lang="ru-RU" dirty="0"/>
              <a:t>.</a:t>
            </a:r>
          </a:p>
          <a:p>
            <a:pPr algn="l"/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роздільною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, але й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геодезичної</a:t>
            </a:r>
            <a:r>
              <a:rPr lang="ru-RU" dirty="0"/>
              <a:t> </a:t>
            </a:r>
            <a:r>
              <a:rPr lang="ru-RU" dirty="0" err="1"/>
              <a:t>прив’язки</a:t>
            </a:r>
            <a:r>
              <a:rPr lang="ru-RU" dirty="0"/>
              <a:t> </a:t>
            </a:r>
            <a:r>
              <a:rPr lang="ru-RU" dirty="0" err="1"/>
              <a:t>аерофотознімків</a:t>
            </a:r>
            <a:r>
              <a:rPr lang="ru-RU" dirty="0"/>
              <a:t> шляхом </a:t>
            </a:r>
            <a:r>
              <a:rPr lang="ru-RU" dirty="0" err="1"/>
              <a:t>обладнання</a:t>
            </a:r>
            <a:r>
              <a:rPr lang="ru-RU" dirty="0"/>
              <a:t> БПЛА </a:t>
            </a:r>
            <a:r>
              <a:rPr lang="uk-UA" dirty="0"/>
              <a:t>високоточними </a:t>
            </a:r>
            <a:r>
              <a:rPr lang="ru-RU" dirty="0" err="1"/>
              <a:t>приймачами</a:t>
            </a:r>
            <a:r>
              <a:rPr lang="ru-RU" dirty="0"/>
              <a:t> </a:t>
            </a:r>
            <a:r>
              <a:rPr lang="en-US" dirty="0"/>
              <a:t>GNSS</a:t>
            </a:r>
            <a:r>
              <a:rPr lang="uk-UA" dirty="0"/>
              <a:t> або ж використанням наземних маркерів для ув’язки фотознімків між собою.</a:t>
            </a:r>
          </a:p>
          <a:p>
            <a:pPr algn="l"/>
            <a:r>
              <a:rPr lang="uk-UA" dirty="0"/>
              <a:t>Видимий спектр є звичним для людського ока – тому фотозображення легко дешифрується.</a:t>
            </a:r>
          </a:p>
        </p:txBody>
      </p:sp>
    </p:spTree>
    <p:extLst>
      <p:ext uri="{BB962C8B-B14F-4D97-AF65-F5344CB8AC3E}">
        <p14:creationId xmlns:p14="http://schemas.microsoft.com/office/powerpoint/2010/main" val="260742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63427" y="5934269"/>
            <a:ext cx="4922973" cy="494522"/>
          </a:xfrm>
        </p:spPr>
        <p:txBody>
          <a:bodyPr>
            <a:noAutofit/>
          </a:bodyPr>
          <a:lstStyle/>
          <a:p>
            <a:r>
              <a:rPr lang="ru-RU" sz="1600" b="1" dirty="0" err="1"/>
              <a:t>Маркери</a:t>
            </a:r>
            <a:r>
              <a:rPr lang="ru-RU" sz="1600" b="1" dirty="0"/>
              <a:t> для </a:t>
            </a:r>
            <a:r>
              <a:rPr lang="ru-RU" sz="1600" b="1" dirty="0" err="1"/>
              <a:t>аерофотознімання</a:t>
            </a:r>
            <a:r>
              <a:rPr lang="ru-RU" sz="1600" b="1" dirty="0"/>
              <a:t>, </a:t>
            </a:r>
            <a:r>
              <a:rPr lang="ru-RU" sz="1600" b="1" dirty="0" err="1"/>
              <a:t>нанесені</a:t>
            </a:r>
            <a:r>
              <a:rPr lang="ru-RU" sz="1600" b="1" dirty="0"/>
              <a:t> на асфальт. Трасса </a:t>
            </a:r>
            <a:r>
              <a:rPr lang="en-US" sz="1600" b="1" dirty="0"/>
              <a:t>E</a:t>
            </a:r>
            <a:r>
              <a:rPr lang="ru-RU" sz="1600" b="1" dirty="0"/>
              <a:t>25</a:t>
            </a:r>
            <a:r>
              <a:rPr lang="en-US" sz="1600" b="1" dirty="0"/>
              <a:t>,  </a:t>
            </a:r>
            <a:r>
              <a:rPr lang="uk-UA" sz="1600" b="1" dirty="0"/>
              <a:t>Базель, Швейцарія</a:t>
            </a:r>
            <a:endParaRPr lang="ru-RU" b="1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5599029" y="5851947"/>
            <a:ext cx="6029544" cy="576844"/>
          </a:xfrm>
        </p:spPr>
        <p:txBody>
          <a:bodyPr>
            <a:noAutofit/>
          </a:bodyPr>
          <a:lstStyle/>
          <a:p>
            <a:r>
              <a:rPr lang="uk-UA" sz="1600" dirty="0"/>
              <a:t>Фрагмент </a:t>
            </a:r>
            <a:r>
              <a:rPr lang="uk-UA" sz="1600" dirty="0" err="1"/>
              <a:t>фотоплану</a:t>
            </a:r>
            <a:r>
              <a:rPr lang="uk-UA" sz="1600" dirty="0"/>
              <a:t> з візуально видимими ознаками ущільнення </a:t>
            </a:r>
            <a:r>
              <a:rPr lang="uk-UA" sz="1600" i="0" dirty="0">
                <a:solidFill>
                  <a:srgbClr val="000000"/>
                </a:solidFill>
                <a:effectLst/>
              </a:rPr>
              <a:t>ґ</a:t>
            </a:r>
            <a:r>
              <a:rPr lang="uk-UA" sz="1600" dirty="0"/>
              <a:t>рунтів на місці колишнього села. Роменський р-н, Сумська обл.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2935D4-C2DA-4B21-9174-63CF64F8E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287" y="1611790"/>
            <a:ext cx="4845893" cy="3634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0B407F-4788-45DB-B4B0-0A8150ED6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28" y="1006054"/>
            <a:ext cx="6029544" cy="47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29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711</Words>
  <Application>Microsoft Office PowerPoint</Application>
  <PresentationFormat>Широкий екран</PresentationFormat>
  <Paragraphs>55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Можливості БПЛА при дослідженні стану ґрунтового покриву  Доповідач: Василь Ковальчук (СНАУ, м.Суми, Україна)</vt:lpstr>
      <vt:lpstr>Фізичний вплив на ґрунти, який фіксується за допомогою БПЛА/GNSS фіксації: </vt:lpstr>
      <vt:lpstr>Методи фіксації геопросторової інформації: </vt:lpstr>
      <vt:lpstr>Приклад супутникового знімка у видимому спектрі</vt:lpstr>
      <vt:lpstr>Переваги аерофотознімання БПЛА</vt:lpstr>
      <vt:lpstr>Переваги аерофотознімання БПЛА :  1. Актуальність і оперативність </vt:lpstr>
      <vt:lpstr>Поодинокі порушення різної величини</vt:lpstr>
      <vt:lpstr>Переваги аерофотознімання БПЛА :  2. Висока роздільна здатність, точність і зручність для візуального аналізу</vt:lpstr>
      <vt:lpstr>Маркери для аерофотознімання, нанесені на асфальт. Трасса E25,  Базель, Швейцарія</vt:lpstr>
      <vt:lpstr>Переваги аерофотознімання БПЛА :  3. Можливість 3D-моделювання для визначення об’ємів порушених ґрунтів</vt:lpstr>
      <vt:lpstr>Приклад моніторингу поверхні ділянки порушених земель</vt:lpstr>
      <vt:lpstr>Переваги аерофотознімання БПЛА :  </vt:lpstr>
      <vt:lpstr>Переваги аерофотознімання БПЛА:  5. Додаткові дані для розмінування та проектування рекультивації, визначення маси забруднюючих речовин в залежності від калібру снаряду</vt:lpstr>
      <vt:lpstr>Переваги аерофотознімання БПЛА:   6. Порівняно невисока собівартість </vt:lpstr>
      <vt:lpstr>Використані джерела: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Win10</dc:creator>
  <cp:lastModifiedBy>DDD</cp:lastModifiedBy>
  <cp:revision>52</cp:revision>
  <dcterms:created xsi:type="dcterms:W3CDTF">2023-03-22T14:39:37Z</dcterms:created>
  <dcterms:modified xsi:type="dcterms:W3CDTF">2023-11-16T16:06:14Z</dcterms:modified>
</cp:coreProperties>
</file>