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4" r:id="rId4"/>
    <p:sldId id="263" r:id="rId5"/>
    <p:sldId id="258" r:id="rId6"/>
    <p:sldId id="265" r:id="rId7"/>
    <p:sldId id="266" r:id="rId8"/>
    <p:sldId id="267" r:id="rId9"/>
    <p:sldId id="268" r:id="rId10"/>
    <p:sldId id="271" r:id="rId11"/>
    <p:sldId id="270" r:id="rId12"/>
    <p:sldId id="269" r:id="rId13"/>
    <p:sldId id="273" r:id="rId14"/>
    <p:sldId id="272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B7D3-BA74-4D68-99C0-FDC8683D9558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2737-C805-433F-B7CE-96F853036D6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50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B7D3-BA74-4D68-99C0-FDC8683D9558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2737-C805-433F-B7CE-96F853036D6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526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B7D3-BA74-4D68-99C0-FDC8683D9558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2737-C805-433F-B7CE-96F853036D6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993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B7D3-BA74-4D68-99C0-FDC8683D9558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2737-C805-433F-B7CE-96F853036D6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498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B7D3-BA74-4D68-99C0-FDC8683D9558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2737-C805-433F-B7CE-96F853036D6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62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B7D3-BA74-4D68-99C0-FDC8683D9558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2737-C805-433F-B7CE-96F853036D6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533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B7D3-BA74-4D68-99C0-FDC8683D9558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2737-C805-433F-B7CE-96F853036D6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559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B7D3-BA74-4D68-99C0-FDC8683D9558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2737-C805-433F-B7CE-96F853036D6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815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B7D3-BA74-4D68-99C0-FDC8683D9558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2737-C805-433F-B7CE-96F853036D6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91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B7D3-BA74-4D68-99C0-FDC8683D9558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2737-C805-433F-B7CE-96F853036D6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42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B7D3-BA74-4D68-99C0-FDC8683D9558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2737-C805-433F-B7CE-96F853036D6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660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AB7D3-BA74-4D68-99C0-FDC8683D9558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62737-C805-433F-B7CE-96F853036D6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589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1.xml" Type="http://schemas.openxmlformats.org/officeDocument/2006/relationships/slideLayout"/><Relationship Id="rId4" Target="../media/image13.jpe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1.xml" Type="http://schemas.openxmlformats.org/officeDocument/2006/relationships/slideLayout"/><Relationship Id="rId5" Target="../media/image16.jpeg" Type="http://schemas.openxmlformats.org/officeDocument/2006/relationships/image"/><Relationship Id="rId4" Target="../media/image15.jpe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1.xml" Type="http://schemas.openxmlformats.org/officeDocument/2006/relationships/slideLayout"/><Relationship Id="rId4" Target="../media/image18.png" Type="http://schemas.openxmlformats.org/officeDocument/2006/relationships/image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3" Target="../media/image10.pn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1.xml" Type="http://schemas.openxmlformats.org/officeDocument/2006/relationships/slideLayout"/><Relationship Id="rId4" Target="../media/image11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86" y="17045"/>
            <a:ext cx="12203886" cy="686468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9621" y="2055043"/>
            <a:ext cx="11566688" cy="3026004"/>
          </a:xfrm>
        </p:spPr>
        <p:txBody>
          <a:bodyPr>
            <a:normAutofit/>
          </a:bodyPr>
          <a:lstStyle/>
          <a:p>
            <a:pPr algn="ctr"/>
            <a:r>
              <a:rPr lang="uk-UA" sz="5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Обробка матеріалів аерофотознімання</a:t>
            </a:r>
            <a:br>
              <a:rPr lang="en-US" sz="5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uk-UA" sz="30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0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Доповідач: Василь Ковальчук (СНАУ, </a:t>
            </a:r>
            <a:r>
              <a:rPr lang="uk-UA" sz="2000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м.Суми</a:t>
            </a:r>
            <a:r>
              <a:rPr lang="uk-UA" sz="20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Україна)</a:t>
            </a:r>
            <a:endParaRPr lang="ru-RU" sz="11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374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504825" y="981076"/>
            <a:ext cx="11315700" cy="876299"/>
          </a:xfrm>
        </p:spPr>
        <p:txBody>
          <a:bodyPr>
            <a:normAutofit fontScale="90000"/>
          </a:bodyPr>
          <a:lstStyle/>
          <a:p>
            <a:r>
              <a:rPr lang="ru-RU" sz="3000" dirty="0" err="1"/>
              <a:t>Етапи</a:t>
            </a:r>
            <a:r>
              <a:rPr lang="ru-RU" sz="3000" dirty="0"/>
              <a:t> </a:t>
            </a:r>
            <a:r>
              <a:rPr lang="ru-RU" sz="3000" dirty="0" err="1"/>
              <a:t>обробки</a:t>
            </a:r>
            <a:r>
              <a:rPr lang="ru-RU" sz="3000" dirty="0"/>
              <a:t> </a:t>
            </a:r>
            <a:r>
              <a:rPr lang="ru-RU" sz="3000" dirty="0" err="1"/>
              <a:t>матеріалів</a:t>
            </a:r>
            <a:r>
              <a:rPr lang="ru-RU" sz="3000" dirty="0"/>
              <a:t> </a:t>
            </a:r>
            <a:r>
              <a:rPr lang="ru-RU" sz="3000" dirty="0" err="1"/>
              <a:t>аерофотознімання</a:t>
            </a:r>
            <a:r>
              <a:rPr lang="uk-UA" sz="3000" dirty="0"/>
              <a:t>. </a:t>
            </a:r>
            <a:br>
              <a:rPr lang="uk-UA" sz="3000" dirty="0"/>
            </a:br>
            <a:r>
              <a:rPr lang="uk-UA" sz="3000" dirty="0"/>
              <a:t>5. Оцінка якості отриманих матеріалів  </a:t>
            </a:r>
            <a:endParaRPr lang="ru-RU" sz="3000" dirty="0"/>
          </a:p>
        </p:txBody>
      </p:sp>
      <p:sp>
        <p:nvSpPr>
          <p:cNvPr id="8" name="Підзаголовок 7"/>
          <p:cNvSpPr>
            <a:spLocks noGrp="1"/>
          </p:cNvSpPr>
          <p:nvPr>
            <p:ph type="subTitle" idx="1"/>
          </p:nvPr>
        </p:nvSpPr>
        <p:spPr>
          <a:xfrm>
            <a:off x="504824" y="4043495"/>
            <a:ext cx="4461445" cy="219220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sz="1800" dirty="0"/>
              <a:t>Основними показниками якості готових до використання матеріалів є якість трансформованого зображення і точність геодезичної прив’язки. </a:t>
            </a:r>
          </a:p>
          <a:p>
            <a:pPr algn="just"/>
            <a:r>
              <a:rPr lang="uk-UA" sz="1800" dirty="0"/>
              <a:t>На даному фрагменті контрольна точка повинна бути в центрі білого квадрату, але має допустиму нев’язку. </a:t>
            </a:r>
          </a:p>
          <a:p>
            <a:pPr algn="just"/>
            <a:r>
              <a:rPr lang="uk-UA" sz="1800" dirty="0"/>
              <a:t>На </a:t>
            </a:r>
            <a:r>
              <a:rPr lang="uk-UA" sz="1800" dirty="0" err="1"/>
              <a:t>ортофотоплані</a:t>
            </a:r>
            <a:r>
              <a:rPr lang="uk-UA" sz="1800" dirty="0"/>
              <a:t> не повинно бути видимих місць стикування окремих знімків.</a:t>
            </a:r>
            <a:endParaRPr lang="ru-RU" sz="18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8C45FAE-400C-490D-A383-30DFFD84C4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2121" y="1857375"/>
            <a:ext cx="6405028" cy="4137973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A5BAE32-C378-43C9-BEF7-E284AF2D85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825" y="1864198"/>
            <a:ext cx="4461445" cy="2062163"/>
          </a:xfrm>
          <a:prstGeom prst="rect">
            <a:avLst/>
          </a:prstGeom>
        </p:spPr>
      </p:pic>
      <p:sp>
        <p:nvSpPr>
          <p:cNvPr id="15" name="Стрілка: вправо 14">
            <a:extLst>
              <a:ext uri="{FF2B5EF4-FFF2-40B4-BE49-F238E27FC236}">
                <a16:creationId xmlns:a16="http://schemas.microsoft.com/office/drawing/2014/main" id="{D53B3B0C-AEDC-4783-9B55-5ED6D3F2920B}"/>
              </a:ext>
            </a:extLst>
          </p:cNvPr>
          <p:cNvSpPr/>
          <p:nvPr/>
        </p:nvSpPr>
        <p:spPr>
          <a:xfrm>
            <a:off x="4748745" y="3135631"/>
            <a:ext cx="3305175" cy="252095"/>
          </a:xfrm>
          <a:prstGeom prst="rightArrow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5337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504825" y="981076"/>
            <a:ext cx="11315700" cy="876299"/>
          </a:xfrm>
        </p:spPr>
        <p:txBody>
          <a:bodyPr>
            <a:normAutofit fontScale="90000"/>
          </a:bodyPr>
          <a:lstStyle/>
          <a:p>
            <a:r>
              <a:rPr lang="ru-RU" sz="3000" dirty="0" err="1"/>
              <a:t>Етапи</a:t>
            </a:r>
            <a:r>
              <a:rPr lang="ru-RU" sz="3000" dirty="0"/>
              <a:t> </a:t>
            </a:r>
            <a:r>
              <a:rPr lang="ru-RU" sz="3000" dirty="0" err="1"/>
              <a:t>обробки</a:t>
            </a:r>
            <a:r>
              <a:rPr lang="ru-RU" sz="3000" dirty="0"/>
              <a:t> </a:t>
            </a:r>
            <a:r>
              <a:rPr lang="ru-RU" sz="3000" dirty="0" err="1"/>
              <a:t>матеріалів</a:t>
            </a:r>
            <a:r>
              <a:rPr lang="ru-RU" sz="3000" dirty="0"/>
              <a:t> </a:t>
            </a:r>
            <a:r>
              <a:rPr lang="ru-RU" sz="3000" dirty="0" err="1"/>
              <a:t>аерофотознімання</a:t>
            </a:r>
            <a:r>
              <a:rPr lang="uk-UA" sz="3000" dirty="0"/>
              <a:t>. </a:t>
            </a:r>
            <a:br>
              <a:rPr lang="uk-UA" sz="3000" dirty="0"/>
            </a:br>
            <a:r>
              <a:rPr lang="uk-UA" sz="3000" dirty="0"/>
              <a:t>6. Формування звіту про фотограмметричну обробку </a:t>
            </a:r>
            <a:endParaRPr lang="ru-RU" sz="3000" dirty="0"/>
          </a:p>
        </p:txBody>
      </p:sp>
      <p:sp>
        <p:nvSpPr>
          <p:cNvPr id="8" name="Підзаголовок 7"/>
          <p:cNvSpPr>
            <a:spLocks noGrp="1"/>
          </p:cNvSpPr>
          <p:nvPr>
            <p:ph type="subTitle" idx="1"/>
          </p:nvPr>
        </p:nvSpPr>
        <p:spPr>
          <a:xfrm>
            <a:off x="704851" y="5710310"/>
            <a:ext cx="10715624" cy="52538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algn="just"/>
            <a:r>
              <a:rPr lang="uk-UA" dirty="0"/>
              <a:t>Деякі з головних елементів звітних показників: кількість знімків, роздільна здатність, висота польоту, калібрування камери, точність врівноваження по наземним маркерам (контрольним точкам) 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4175CAB-C931-4DC1-9940-8D0DB875DB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51" y="1857375"/>
            <a:ext cx="3114674" cy="351003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10C20FF-39F9-4973-A7D6-50F5C822C1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9551" y="2045387"/>
            <a:ext cx="3641234" cy="323063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5F62C30-BD29-4254-A24D-04CE85024C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38003" y="1924051"/>
            <a:ext cx="3482471" cy="349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933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504825" y="981076"/>
            <a:ext cx="11315700" cy="1009649"/>
          </a:xfrm>
        </p:spPr>
        <p:txBody>
          <a:bodyPr>
            <a:normAutofit fontScale="90000"/>
          </a:bodyPr>
          <a:lstStyle/>
          <a:p>
            <a:r>
              <a:rPr lang="ru-RU" sz="3000" dirty="0" err="1"/>
              <a:t>Етапи</a:t>
            </a:r>
            <a:r>
              <a:rPr lang="ru-RU" sz="3000" dirty="0"/>
              <a:t> </a:t>
            </a:r>
            <a:r>
              <a:rPr lang="ru-RU" sz="3000" dirty="0" err="1"/>
              <a:t>обробки</a:t>
            </a:r>
            <a:r>
              <a:rPr lang="ru-RU" sz="3000" dirty="0"/>
              <a:t> </a:t>
            </a:r>
            <a:r>
              <a:rPr lang="ru-RU" sz="3000" dirty="0" err="1"/>
              <a:t>матеріалів</a:t>
            </a:r>
            <a:r>
              <a:rPr lang="ru-RU" sz="3000" dirty="0"/>
              <a:t> </a:t>
            </a:r>
            <a:r>
              <a:rPr lang="ru-RU" sz="3000" dirty="0" err="1"/>
              <a:t>аерофотознімання</a:t>
            </a:r>
            <a:r>
              <a:rPr lang="uk-UA" sz="3000" dirty="0"/>
              <a:t>. </a:t>
            </a:r>
            <a:br>
              <a:rPr lang="uk-UA" sz="3000" dirty="0"/>
            </a:br>
            <a:r>
              <a:rPr lang="uk-UA" sz="3000" dirty="0"/>
              <a:t>7. Експорт отриманих даних в формат подальшого аналізу в </a:t>
            </a:r>
            <a:r>
              <a:rPr lang="en-US" sz="3000" dirty="0"/>
              <a:t>GIS </a:t>
            </a:r>
            <a:r>
              <a:rPr lang="uk-UA" sz="3000" dirty="0"/>
              <a:t>або </a:t>
            </a:r>
            <a:r>
              <a:rPr lang="en-US" sz="3000" dirty="0"/>
              <a:t>CAD</a:t>
            </a:r>
            <a:endParaRPr lang="ru-RU" sz="3000" dirty="0"/>
          </a:p>
        </p:txBody>
      </p:sp>
      <p:sp>
        <p:nvSpPr>
          <p:cNvPr id="8" name="Підзаголовок 7"/>
          <p:cNvSpPr>
            <a:spLocks noGrp="1"/>
          </p:cNvSpPr>
          <p:nvPr>
            <p:ph type="subTitle" idx="1"/>
          </p:nvPr>
        </p:nvSpPr>
        <p:spPr>
          <a:xfrm>
            <a:off x="704851" y="5226050"/>
            <a:ext cx="10715624" cy="100964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В </a:t>
            </a:r>
            <a:r>
              <a:rPr lang="en-US" dirty="0"/>
              <a:t>GIS </a:t>
            </a:r>
            <a:r>
              <a:rPr lang="uk-UA" dirty="0"/>
              <a:t>або </a:t>
            </a:r>
            <a:r>
              <a:rPr lang="en-US" dirty="0"/>
              <a:t>CAD</a:t>
            </a:r>
            <a:r>
              <a:rPr lang="uk-UA" dirty="0"/>
              <a:t>-</a:t>
            </a:r>
            <a:r>
              <a:rPr lang="ru-RU" dirty="0" err="1"/>
              <a:t>програмах</a:t>
            </a:r>
            <a:r>
              <a:rPr lang="en-US" dirty="0"/>
              <a:t> </a:t>
            </a:r>
            <a:r>
              <a:rPr lang="uk-UA" dirty="0"/>
              <a:t>виконується дешифрування і </a:t>
            </a:r>
            <a:r>
              <a:rPr lang="uk-UA" dirty="0" err="1"/>
              <a:t>оцифровка</a:t>
            </a:r>
            <a:r>
              <a:rPr lang="uk-UA" dirty="0"/>
              <a:t> елементів місцевості (вони отримують координати у векторному вигляді). Ліворуч – оцифроване зображення з накладеними даними ДЗК (червоним), праворуч – топографічна зйомка в умовних знаках. Рельєф може бути створений за пікетами </a:t>
            </a:r>
            <a:r>
              <a:rPr lang="en-US" dirty="0"/>
              <a:t>GNSS-</a:t>
            </a:r>
            <a:r>
              <a:rPr lang="uk-UA" dirty="0"/>
              <a:t>зйомки, по 3</a:t>
            </a:r>
            <a:r>
              <a:rPr lang="en-US" dirty="0"/>
              <a:t>D-</a:t>
            </a:r>
            <a:r>
              <a:rPr lang="uk-UA" dirty="0"/>
              <a:t>хмарі точок, або в </a:t>
            </a:r>
            <a:r>
              <a:rPr lang="uk-UA" dirty="0" err="1"/>
              <a:t>стереорежимі</a:t>
            </a:r>
            <a:r>
              <a:rPr lang="uk-UA" dirty="0"/>
              <a:t>.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FE7417B-6294-4C57-B409-A6CB6236FB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51" y="1952630"/>
            <a:ext cx="5191124" cy="304452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880B888-6090-47DA-BEAD-B72643164B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2675" y="1952630"/>
            <a:ext cx="5545795" cy="301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21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524000" y="1704975"/>
            <a:ext cx="9144000" cy="1314450"/>
          </a:xfrm>
        </p:spPr>
        <p:txBody>
          <a:bodyPr/>
          <a:lstStyle/>
          <a:p>
            <a:r>
              <a:rPr lang="ru-RU" dirty="0" err="1"/>
              <a:t>Використані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:</a:t>
            </a:r>
          </a:p>
        </p:txBody>
      </p:sp>
      <p:sp>
        <p:nvSpPr>
          <p:cNvPr id="8" name="Підзаголовок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/>
              <a:t>Текст – </a:t>
            </a:r>
            <a:r>
              <a:rPr lang="ru-RU" dirty="0" err="1"/>
              <a:t>авторський</a:t>
            </a:r>
            <a:r>
              <a:rPr lang="ru-RU" dirty="0"/>
              <a:t> Василя Ковальчука (СНАУ)</a:t>
            </a:r>
          </a:p>
          <a:p>
            <a:pPr algn="l"/>
            <a:r>
              <a:rPr lang="ru-RU" dirty="0" err="1"/>
              <a:t>Ілюстрації</a:t>
            </a:r>
            <a:r>
              <a:rPr lang="ru-RU" dirty="0"/>
              <a:t> – </a:t>
            </a:r>
            <a:r>
              <a:rPr lang="ru-RU" dirty="0" err="1"/>
              <a:t>авторські</a:t>
            </a:r>
            <a:r>
              <a:rPr lang="ru-RU" dirty="0"/>
              <a:t> Василя Ковальчука (СНАУ)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0802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11512"/>
          </a:xfrm>
        </p:spPr>
        <p:txBody>
          <a:bodyPr>
            <a:normAutofit/>
          </a:bodyPr>
          <a:lstStyle/>
          <a:p>
            <a:r>
              <a:rPr lang="ru-RU" sz="8800" dirty="0">
                <a:solidFill>
                  <a:schemeClr val="bg1"/>
                </a:solidFill>
              </a:rPr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1499832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287463"/>
            <a:ext cx="9144000" cy="879475"/>
          </a:xfrm>
        </p:spPr>
        <p:txBody>
          <a:bodyPr>
            <a:noAutofit/>
          </a:bodyPr>
          <a:lstStyle/>
          <a:p>
            <a:r>
              <a:rPr lang="ru-RU" sz="3200" b="1" dirty="0" err="1"/>
              <a:t>Технологічна</a:t>
            </a:r>
            <a:r>
              <a:rPr lang="ru-RU" sz="3200" b="1" dirty="0"/>
              <a:t> схема </a:t>
            </a:r>
            <a:r>
              <a:rPr lang="ru-RU" sz="3200" b="1" dirty="0" err="1"/>
              <a:t>аерофотознімання</a:t>
            </a:r>
            <a:r>
              <a:rPr lang="ru-RU" sz="3200" b="1" dirty="0"/>
              <a:t> з </a:t>
            </a:r>
            <a:r>
              <a:rPr lang="ru-RU" sz="3200" b="1" dirty="0" err="1"/>
              <a:t>геодезичною</a:t>
            </a:r>
            <a:r>
              <a:rPr lang="ru-RU" sz="3200" b="1" dirty="0"/>
              <a:t> </a:t>
            </a:r>
            <a:r>
              <a:rPr lang="ru-RU" sz="3200" b="1" dirty="0" err="1"/>
              <a:t>прив’язкою</a:t>
            </a:r>
            <a:endParaRPr lang="ru-RU" sz="3200" b="1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019175" y="2521461"/>
            <a:ext cx="3514725" cy="3743607"/>
          </a:xfrm>
        </p:spPr>
        <p:txBody>
          <a:bodyPr>
            <a:normAutofit/>
          </a:bodyPr>
          <a:lstStyle/>
          <a:p>
            <a:pPr algn="l"/>
            <a:r>
              <a:rPr lang="ru-RU" sz="2800" dirty="0" err="1"/>
              <a:t>Така</a:t>
            </a:r>
            <a:r>
              <a:rPr lang="ru-RU" sz="2800" dirty="0"/>
              <a:t> схема </a:t>
            </a:r>
            <a:r>
              <a:rPr lang="ru-RU" sz="2800" dirty="0" err="1"/>
              <a:t>дозволяє</a:t>
            </a:r>
            <a:r>
              <a:rPr lang="ru-RU" sz="2800" dirty="0"/>
              <a:t> </a:t>
            </a:r>
            <a:r>
              <a:rPr lang="ru-RU" sz="2800" dirty="0" err="1"/>
              <a:t>отримувати</a:t>
            </a:r>
            <a:r>
              <a:rPr lang="ru-RU" sz="2800" dirty="0"/>
              <a:t> </a:t>
            </a:r>
            <a:r>
              <a:rPr lang="ru-RU" sz="2800" dirty="0" err="1"/>
              <a:t>точні</a:t>
            </a:r>
            <a:r>
              <a:rPr lang="ru-RU" sz="2800" dirty="0"/>
              <a:t> (до 0,03м) </a:t>
            </a:r>
            <a:r>
              <a:rPr lang="ru-RU" sz="2800" dirty="0" err="1"/>
              <a:t>координати</a:t>
            </a:r>
            <a:r>
              <a:rPr lang="ru-RU" sz="2800" dirty="0"/>
              <a:t> </a:t>
            </a:r>
            <a:r>
              <a:rPr lang="ru-RU" sz="2800" dirty="0" err="1"/>
              <a:t>центрів</a:t>
            </a:r>
            <a:r>
              <a:rPr lang="ru-RU" sz="2800" dirty="0"/>
              <a:t> </a:t>
            </a:r>
            <a:r>
              <a:rPr lang="ru-RU" sz="2800" dirty="0" err="1"/>
              <a:t>фотографування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мінімізує</a:t>
            </a:r>
            <a:r>
              <a:rPr lang="ru-RU" sz="2800" dirty="0"/>
              <a:t> </a:t>
            </a:r>
            <a:r>
              <a:rPr lang="ru-RU" sz="2800" dirty="0" err="1"/>
              <a:t>необхідність</a:t>
            </a:r>
            <a:r>
              <a:rPr lang="ru-RU" sz="2800" dirty="0"/>
              <a:t> </a:t>
            </a:r>
            <a:r>
              <a:rPr lang="ru-RU" sz="2800" dirty="0" err="1"/>
              <a:t>наземних</a:t>
            </a:r>
            <a:r>
              <a:rPr lang="ru-RU" sz="2800" dirty="0"/>
              <a:t> </a:t>
            </a:r>
            <a:r>
              <a:rPr lang="ru-RU" sz="2800" dirty="0" err="1"/>
              <a:t>маркерів</a:t>
            </a:r>
            <a:endParaRPr lang="ru-RU" sz="28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ADAE8CE-5E93-448E-9B81-C2A2E7DC2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899" y="2447925"/>
            <a:ext cx="7258763" cy="3936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3760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287463"/>
            <a:ext cx="9144000" cy="879475"/>
          </a:xfrm>
        </p:spPr>
        <p:txBody>
          <a:bodyPr>
            <a:noAutofit/>
          </a:bodyPr>
          <a:lstStyle/>
          <a:p>
            <a:r>
              <a:rPr lang="uk-UA" sz="3200" b="1" dirty="0"/>
              <a:t>Модифікації БПЛА за принципом визначення координат центрів знімків</a:t>
            </a:r>
            <a:endParaRPr lang="ru-RU" sz="3200" b="1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019175" y="5295900"/>
            <a:ext cx="10439400" cy="969168"/>
          </a:xfrm>
        </p:spPr>
        <p:txBody>
          <a:bodyPr>
            <a:normAutofit/>
          </a:bodyPr>
          <a:lstStyle/>
          <a:p>
            <a:pPr algn="l"/>
            <a:r>
              <a:rPr lang="ru-RU" sz="2800" dirty="0"/>
              <a:t>В </a:t>
            </a:r>
            <a:r>
              <a:rPr lang="ru-RU" sz="2800" dirty="0" err="1"/>
              <a:t>залежності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модифікації</a:t>
            </a:r>
            <a:r>
              <a:rPr lang="ru-RU" sz="2800" dirty="0"/>
              <a:t> БПЛА  </a:t>
            </a:r>
            <a:r>
              <a:rPr lang="ru-RU" sz="2800" dirty="0" err="1"/>
              <a:t>змінюється</a:t>
            </a:r>
            <a:r>
              <a:rPr lang="ru-RU" sz="2800" dirty="0"/>
              <a:t> процедура </a:t>
            </a:r>
            <a:r>
              <a:rPr lang="ru-RU" sz="2800" dirty="0" err="1"/>
              <a:t>обробки</a:t>
            </a:r>
            <a:r>
              <a:rPr lang="ru-RU" sz="2800" dirty="0"/>
              <a:t> </a:t>
            </a:r>
            <a:r>
              <a:rPr lang="ru-RU" sz="2800" dirty="0" err="1"/>
              <a:t>матеріалів</a:t>
            </a:r>
            <a:r>
              <a:rPr lang="ru-RU" sz="2800" dirty="0"/>
              <a:t> </a:t>
            </a:r>
            <a:r>
              <a:rPr lang="ru-RU" sz="2800" dirty="0" err="1"/>
              <a:t>аерофотознімання</a:t>
            </a:r>
            <a:r>
              <a:rPr lang="ru-RU" sz="2800" dirty="0"/>
              <a:t> в </a:t>
            </a:r>
            <a:r>
              <a:rPr lang="ru-RU" sz="2800" dirty="0" err="1"/>
              <a:t>частині</a:t>
            </a:r>
            <a:r>
              <a:rPr lang="ru-RU" sz="2800" dirty="0"/>
              <a:t> </a:t>
            </a:r>
            <a:r>
              <a:rPr lang="ru-RU" sz="2800" dirty="0" err="1"/>
              <a:t>геодезичної</a:t>
            </a:r>
            <a:r>
              <a:rPr lang="ru-RU" sz="2800" dirty="0"/>
              <a:t> </a:t>
            </a:r>
            <a:r>
              <a:rPr lang="ru-RU" sz="2800" dirty="0" err="1"/>
              <a:t>прив’язки</a:t>
            </a:r>
            <a:r>
              <a:rPr lang="ru-RU" sz="2800" dirty="0"/>
              <a:t>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0EC21D1-DCE8-471F-9850-9647F6C0E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088" y="2166939"/>
            <a:ext cx="8078946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7257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114425" y="1122363"/>
            <a:ext cx="9553575" cy="1630361"/>
          </a:xfrm>
        </p:spPr>
        <p:txBody>
          <a:bodyPr>
            <a:normAutofit fontScale="90000"/>
          </a:bodyPr>
          <a:lstStyle/>
          <a:p>
            <a:r>
              <a:rPr lang="uk-UA" sz="5400" dirty="0">
                <a:ea typeface="MS Mincho" panose="02020609040205080304" pitchFamily="49" charset="-128"/>
                <a:cs typeface="Times New Roman" panose="02020603050405020304" pitchFamily="18" charset="0"/>
              </a:rPr>
              <a:t>Фактори впливу на орієнтування фотограмметричної моделі</a:t>
            </a:r>
            <a:endParaRPr lang="ru-RU" sz="12500" dirty="0"/>
          </a:p>
        </p:txBody>
      </p:sp>
      <p:sp>
        <p:nvSpPr>
          <p:cNvPr id="8" name="Підзаголовок 7"/>
          <p:cNvSpPr>
            <a:spLocks noGrp="1"/>
          </p:cNvSpPr>
          <p:nvPr>
            <p:ph type="subTitle" idx="1"/>
          </p:nvPr>
        </p:nvSpPr>
        <p:spPr>
          <a:xfrm>
            <a:off x="819150" y="3000375"/>
            <a:ext cx="10229850" cy="3076575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800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Окрім точності визначення центрів знімків при побудові фотограмметричних моделей – будь то стерео чи тривимірна хмара точок – важливими є також роздільна здатність матриці фотокамери, висота знімання, метеорологічні фактори, польотні показники, елементи експонування знімку тощо. </a:t>
            </a:r>
          </a:p>
          <a:p>
            <a:pPr algn="just"/>
            <a:r>
              <a:rPr lang="uk-UA" sz="2800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Але</a:t>
            </a:r>
            <a:r>
              <a:rPr lang="uk-UA" sz="28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,</a:t>
            </a:r>
            <a:r>
              <a:rPr lang="uk-UA" sz="2800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безсумнівно, саме точність визначення координат центрів знімків має найсуттєвіше значення у кількості маркерів, необхідних для орієнтування всієї фотограмметричної моделі.</a:t>
            </a:r>
            <a:endParaRPr lang="ru-R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21362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613900" cy="1516062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Етапи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аерофотознімання</a:t>
            </a:r>
            <a:endParaRPr lang="ru-RU" dirty="0"/>
          </a:p>
        </p:txBody>
      </p:sp>
      <p:sp>
        <p:nvSpPr>
          <p:cNvPr id="8" name="Підзаголовок 7"/>
          <p:cNvSpPr>
            <a:spLocks noGrp="1"/>
          </p:cNvSpPr>
          <p:nvPr>
            <p:ph type="subTitle" idx="1"/>
          </p:nvPr>
        </p:nvSpPr>
        <p:spPr>
          <a:xfrm>
            <a:off x="1524000" y="2762250"/>
            <a:ext cx="9144000" cy="3473449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AutoNum type="arabicPeriod"/>
            </a:pP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аерофотознімків</a:t>
            </a:r>
            <a:r>
              <a:rPr lang="ru-RU" dirty="0"/>
              <a:t>.</a:t>
            </a:r>
          </a:p>
          <a:p>
            <a:pPr marL="457200" indent="-457200" algn="l">
              <a:buAutoNum type="arabicPeriod"/>
            </a:pPr>
            <a:r>
              <a:rPr lang="ru-RU" dirty="0" err="1"/>
              <a:t>Вирахування</a:t>
            </a:r>
            <a:r>
              <a:rPr lang="ru-RU" dirty="0"/>
              <a:t> координат </a:t>
            </a:r>
            <a:r>
              <a:rPr lang="ru-RU" dirty="0" err="1"/>
              <a:t>наземних</a:t>
            </a:r>
            <a:r>
              <a:rPr lang="ru-RU" dirty="0"/>
              <a:t> </a:t>
            </a:r>
            <a:r>
              <a:rPr lang="ru-RU" dirty="0" err="1"/>
              <a:t>маркерів</a:t>
            </a:r>
            <a:r>
              <a:rPr lang="ru-RU" dirty="0"/>
              <a:t> і </a:t>
            </a:r>
            <a:r>
              <a:rPr lang="ru-RU" dirty="0" err="1"/>
              <a:t>центрів</a:t>
            </a:r>
            <a:r>
              <a:rPr lang="ru-RU" dirty="0"/>
              <a:t> </a:t>
            </a:r>
            <a:r>
              <a:rPr lang="ru-RU" dirty="0" err="1"/>
              <a:t>знімків</a:t>
            </a:r>
            <a:r>
              <a:rPr lang="ru-RU" dirty="0"/>
              <a:t> (при </a:t>
            </a:r>
            <a:r>
              <a:rPr lang="ru-RU" dirty="0" err="1"/>
              <a:t>необхідності</a:t>
            </a:r>
            <a:r>
              <a:rPr lang="ru-RU" dirty="0"/>
              <a:t> і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).</a:t>
            </a:r>
          </a:p>
          <a:p>
            <a:pPr marL="457200" indent="-457200" algn="l">
              <a:buAutoNum type="arabicPeriod"/>
            </a:pPr>
            <a:r>
              <a:rPr lang="ru-RU" dirty="0" err="1"/>
              <a:t>Завантаження</a:t>
            </a:r>
            <a:r>
              <a:rPr lang="ru-RU" dirty="0"/>
              <a:t> </a:t>
            </a:r>
            <a:r>
              <a:rPr lang="ru-RU" dirty="0" err="1"/>
              <a:t>знімків</a:t>
            </a:r>
            <a:r>
              <a:rPr lang="ru-RU" dirty="0"/>
              <a:t> і координат в </a:t>
            </a:r>
            <a:r>
              <a:rPr lang="ru-RU" dirty="0" err="1"/>
              <a:t>програму</a:t>
            </a:r>
            <a:r>
              <a:rPr lang="ru-RU" dirty="0"/>
              <a:t> </a:t>
            </a:r>
            <a:r>
              <a:rPr lang="ru-RU" dirty="0" err="1"/>
              <a:t>фотограмметричної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(напр., </a:t>
            </a:r>
            <a:r>
              <a:rPr lang="en-US" dirty="0" err="1"/>
              <a:t>Agisoft</a:t>
            </a:r>
            <a:r>
              <a:rPr lang="en-US" dirty="0"/>
              <a:t> </a:t>
            </a:r>
            <a:r>
              <a:rPr lang="en-US" dirty="0" err="1"/>
              <a:t>Metashape</a:t>
            </a:r>
            <a:r>
              <a:rPr lang="en-US" dirty="0"/>
              <a:t>, Pix4D).</a:t>
            </a:r>
          </a:p>
          <a:p>
            <a:pPr marL="457200" indent="-457200" algn="l">
              <a:buAutoNum type="arabicPeriod"/>
            </a:pPr>
            <a:r>
              <a:rPr lang="uk-UA" dirty="0"/>
              <a:t>Створення в фотограмметричній програмі </a:t>
            </a:r>
            <a:r>
              <a:rPr lang="uk-UA" dirty="0" err="1"/>
              <a:t>ортофотоплана</a:t>
            </a:r>
            <a:r>
              <a:rPr lang="uk-UA" dirty="0"/>
              <a:t> та 3</a:t>
            </a:r>
            <a:r>
              <a:rPr lang="en-US" dirty="0"/>
              <a:t>D-</a:t>
            </a:r>
            <a:r>
              <a:rPr lang="uk-UA" dirty="0"/>
              <a:t>хмари точок, карт висот .</a:t>
            </a:r>
          </a:p>
          <a:p>
            <a:pPr marL="457200" indent="-457200" algn="l">
              <a:buAutoNum type="arabicPeriod"/>
            </a:pPr>
            <a:r>
              <a:rPr lang="uk-UA" dirty="0"/>
              <a:t>Оцінка якості отриманих матеріалів.</a:t>
            </a:r>
          </a:p>
          <a:p>
            <a:pPr marL="457200" indent="-457200" algn="l">
              <a:buAutoNum type="arabicPeriod"/>
            </a:pPr>
            <a:r>
              <a:rPr lang="uk-UA" dirty="0"/>
              <a:t>Формування звіту про фотограмметричну обробку.</a:t>
            </a:r>
          </a:p>
          <a:p>
            <a:pPr marL="457200" indent="-457200" algn="l">
              <a:buAutoNum type="arabicPeriod"/>
            </a:pPr>
            <a:r>
              <a:rPr lang="uk-UA" dirty="0"/>
              <a:t>Експорт отриманих даних в формат подальшого аналізу в </a:t>
            </a:r>
            <a:r>
              <a:rPr lang="en-US" dirty="0"/>
              <a:t>GIS </a:t>
            </a:r>
            <a:r>
              <a:rPr lang="uk-UA" dirty="0"/>
              <a:t>або </a:t>
            </a:r>
            <a:r>
              <a:rPr lang="en-US" dirty="0"/>
              <a:t>CAD </a:t>
            </a:r>
            <a:r>
              <a:rPr lang="uk-UA" dirty="0"/>
              <a:t>(растрові дані – </a:t>
            </a:r>
            <a:r>
              <a:rPr lang="uk-UA" dirty="0" err="1"/>
              <a:t>ортофотоплан</a:t>
            </a:r>
            <a:r>
              <a:rPr lang="uk-UA" dirty="0"/>
              <a:t>, </a:t>
            </a:r>
            <a:r>
              <a:rPr lang="uk-UA" dirty="0" err="1"/>
              <a:t>геопросторові</a:t>
            </a:r>
            <a:r>
              <a:rPr lang="uk-UA" dirty="0"/>
              <a:t> дані – тривимірні координати).</a:t>
            </a:r>
            <a:endParaRPr lang="en-US" dirty="0"/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endParaRPr lang="ru-RU" dirty="0"/>
          </a:p>
          <a:p>
            <a:pPr marL="457200" indent="-457200" algn="l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25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613900" cy="1077911"/>
          </a:xfrm>
        </p:spPr>
        <p:txBody>
          <a:bodyPr>
            <a:normAutofit fontScale="90000"/>
          </a:bodyPr>
          <a:lstStyle/>
          <a:p>
            <a:r>
              <a:rPr lang="ru-RU" sz="3600" dirty="0" err="1"/>
              <a:t>Етапи</a:t>
            </a:r>
            <a:r>
              <a:rPr lang="ru-RU" sz="3600" dirty="0"/>
              <a:t> </a:t>
            </a:r>
            <a:r>
              <a:rPr lang="ru-RU" sz="3600" dirty="0" err="1"/>
              <a:t>обробки</a:t>
            </a:r>
            <a:r>
              <a:rPr lang="ru-RU" sz="3600" dirty="0"/>
              <a:t> </a:t>
            </a:r>
            <a:r>
              <a:rPr lang="ru-RU" sz="3600" dirty="0" err="1"/>
              <a:t>матеріалів</a:t>
            </a:r>
            <a:r>
              <a:rPr lang="ru-RU" sz="3600" dirty="0"/>
              <a:t> </a:t>
            </a:r>
            <a:r>
              <a:rPr lang="ru-RU" sz="3600" dirty="0" err="1"/>
              <a:t>аерофотознімання</a:t>
            </a:r>
            <a:r>
              <a:rPr lang="uk-UA" sz="3600" dirty="0"/>
              <a:t>. </a:t>
            </a:r>
            <a:br>
              <a:rPr lang="uk-UA" sz="3600" dirty="0"/>
            </a:br>
            <a:r>
              <a:rPr lang="uk-UA" sz="3600" dirty="0"/>
              <a:t>1.</a:t>
            </a:r>
            <a:r>
              <a:rPr lang="ru-RU" sz="3600" dirty="0" err="1"/>
              <a:t>Оцінка</a:t>
            </a:r>
            <a:r>
              <a:rPr lang="ru-RU" sz="3600" dirty="0"/>
              <a:t> </a:t>
            </a:r>
            <a:r>
              <a:rPr lang="ru-RU" sz="3600" dirty="0" err="1"/>
              <a:t>якості</a:t>
            </a:r>
            <a:r>
              <a:rPr lang="ru-RU" sz="3600" dirty="0"/>
              <a:t> </a:t>
            </a:r>
            <a:r>
              <a:rPr lang="ru-RU" sz="3600" dirty="0" err="1"/>
              <a:t>аерофотознімків</a:t>
            </a:r>
            <a:endParaRPr lang="ru-RU" sz="3600" dirty="0"/>
          </a:p>
        </p:txBody>
      </p:sp>
      <p:sp>
        <p:nvSpPr>
          <p:cNvPr id="8" name="Підзаголовок 7"/>
          <p:cNvSpPr>
            <a:spLocks noGrp="1"/>
          </p:cNvSpPr>
          <p:nvPr>
            <p:ph type="subTitle" idx="1"/>
          </p:nvPr>
        </p:nvSpPr>
        <p:spPr>
          <a:xfrm>
            <a:off x="1524000" y="2314576"/>
            <a:ext cx="3409950" cy="3921124"/>
          </a:xfrm>
        </p:spPr>
        <p:txBody>
          <a:bodyPr>
            <a:normAutofit/>
          </a:bodyPr>
          <a:lstStyle/>
          <a:p>
            <a:pPr algn="l"/>
            <a:endParaRPr lang="en-US" dirty="0"/>
          </a:p>
          <a:p>
            <a:pPr algn="l"/>
            <a:r>
              <a:rPr lang="ru-RU" dirty="0" err="1"/>
              <a:t>Якісний</a:t>
            </a:r>
            <a:r>
              <a:rPr lang="ru-RU" dirty="0"/>
              <a:t> </a:t>
            </a:r>
            <a:r>
              <a:rPr lang="ru-RU" dirty="0" err="1"/>
              <a:t>знімок</a:t>
            </a:r>
            <a:r>
              <a:rPr lang="ru-RU" dirty="0"/>
              <a:t> повинен бути </a:t>
            </a:r>
            <a:r>
              <a:rPr lang="ru-RU" dirty="0" err="1"/>
              <a:t>чітким</a:t>
            </a:r>
            <a:r>
              <a:rPr lang="ru-RU" dirty="0"/>
              <a:t>, не </a:t>
            </a:r>
            <a:r>
              <a:rPr lang="ru-RU" dirty="0" err="1"/>
              <a:t>надто</a:t>
            </a:r>
            <a:r>
              <a:rPr lang="ru-RU" dirty="0"/>
              <a:t> </a:t>
            </a:r>
            <a:r>
              <a:rPr lang="ru-RU" dirty="0" err="1"/>
              <a:t>контрастним</a:t>
            </a:r>
            <a:r>
              <a:rPr lang="ru-RU" dirty="0"/>
              <a:t>, з </a:t>
            </a:r>
            <a:r>
              <a:rPr lang="ru-RU" dirty="0" err="1"/>
              <a:t>видимістю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як в </a:t>
            </a:r>
            <a:r>
              <a:rPr lang="ru-RU" dirty="0" err="1"/>
              <a:t>тінях</a:t>
            </a:r>
            <a:r>
              <a:rPr lang="ru-RU" dirty="0"/>
              <a:t>, так і на </a:t>
            </a:r>
            <a:r>
              <a:rPr lang="ru-RU" dirty="0" err="1"/>
              <a:t>світлі</a:t>
            </a:r>
            <a:r>
              <a:rPr lang="ru-RU" dirty="0"/>
              <a:t>. </a:t>
            </a:r>
            <a:r>
              <a:rPr lang="ru-RU" dirty="0" err="1"/>
              <a:t>Роздільна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повинна </a:t>
            </a:r>
            <a:r>
              <a:rPr lang="ru-RU" dirty="0" err="1"/>
              <a:t>забезпечувати</a:t>
            </a:r>
            <a:r>
              <a:rPr lang="ru-RU" dirty="0"/>
              <a:t> </a:t>
            </a:r>
            <a:r>
              <a:rPr lang="ru-RU" dirty="0" err="1"/>
              <a:t>необхідну</a:t>
            </a:r>
            <a:r>
              <a:rPr lang="ru-RU" dirty="0"/>
              <a:t> </a:t>
            </a:r>
            <a:r>
              <a:rPr lang="ru-RU" dirty="0" err="1"/>
              <a:t>точність</a:t>
            </a:r>
            <a:r>
              <a:rPr lang="ru-RU" dirty="0"/>
              <a:t> </a:t>
            </a:r>
            <a:r>
              <a:rPr lang="ru-RU" dirty="0" err="1"/>
              <a:t>знімання</a:t>
            </a:r>
            <a:r>
              <a:rPr lang="ru-RU" dirty="0"/>
              <a:t>.</a:t>
            </a:r>
          </a:p>
          <a:p>
            <a:pPr marL="457200" indent="-457200" algn="l">
              <a:buAutoNum type="arabicPeriod"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2AF0849-2580-470E-96F0-4DA92F0936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9361" y="2266951"/>
            <a:ext cx="6326364" cy="4102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666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524000" y="990601"/>
            <a:ext cx="9613900" cy="1323976"/>
          </a:xfrm>
        </p:spPr>
        <p:txBody>
          <a:bodyPr>
            <a:normAutofit fontScale="90000"/>
          </a:bodyPr>
          <a:lstStyle/>
          <a:p>
            <a:r>
              <a:rPr lang="ru-RU" sz="3000" dirty="0" err="1"/>
              <a:t>Етапи</a:t>
            </a:r>
            <a:r>
              <a:rPr lang="ru-RU" sz="3000" dirty="0"/>
              <a:t> </a:t>
            </a:r>
            <a:r>
              <a:rPr lang="ru-RU" sz="3000" dirty="0" err="1"/>
              <a:t>обробки</a:t>
            </a:r>
            <a:r>
              <a:rPr lang="ru-RU" sz="3000" dirty="0"/>
              <a:t> </a:t>
            </a:r>
            <a:r>
              <a:rPr lang="ru-RU" sz="3000" dirty="0" err="1"/>
              <a:t>матеріалів</a:t>
            </a:r>
            <a:r>
              <a:rPr lang="ru-RU" sz="3000" dirty="0"/>
              <a:t> </a:t>
            </a:r>
            <a:r>
              <a:rPr lang="ru-RU" sz="3000" dirty="0" err="1"/>
              <a:t>аерофотознімання</a:t>
            </a:r>
            <a:r>
              <a:rPr lang="uk-UA" sz="3000" dirty="0"/>
              <a:t>. </a:t>
            </a:r>
            <a:br>
              <a:rPr lang="uk-UA" sz="3000" dirty="0"/>
            </a:br>
            <a:r>
              <a:rPr lang="uk-UA" sz="3000" dirty="0"/>
              <a:t>2.</a:t>
            </a:r>
            <a:r>
              <a:rPr lang="ru-RU" sz="3000" dirty="0" err="1"/>
              <a:t>Вирахування</a:t>
            </a:r>
            <a:r>
              <a:rPr lang="ru-RU" sz="3000" dirty="0"/>
              <a:t> координат </a:t>
            </a:r>
            <a:r>
              <a:rPr lang="ru-RU" sz="3000" dirty="0" err="1"/>
              <a:t>наземних</a:t>
            </a:r>
            <a:r>
              <a:rPr lang="ru-RU" sz="3000" dirty="0"/>
              <a:t> </a:t>
            </a:r>
            <a:r>
              <a:rPr lang="ru-RU" sz="3000" dirty="0" err="1"/>
              <a:t>маркерів</a:t>
            </a:r>
            <a:r>
              <a:rPr lang="ru-RU" sz="3000" dirty="0"/>
              <a:t> і </a:t>
            </a:r>
            <a:r>
              <a:rPr lang="ru-RU" sz="3000" dirty="0" err="1"/>
              <a:t>центрів</a:t>
            </a:r>
            <a:r>
              <a:rPr lang="ru-RU" sz="3000" dirty="0"/>
              <a:t> </a:t>
            </a:r>
            <a:r>
              <a:rPr lang="ru-RU" sz="3000" dirty="0" err="1"/>
              <a:t>знімків</a:t>
            </a:r>
            <a:r>
              <a:rPr lang="ru-RU" sz="3000" dirty="0"/>
              <a:t> (при </a:t>
            </a:r>
            <a:r>
              <a:rPr lang="ru-RU" sz="3000" dirty="0" err="1"/>
              <a:t>необхідності</a:t>
            </a:r>
            <a:r>
              <a:rPr lang="ru-RU" sz="3000" dirty="0"/>
              <a:t> і за </a:t>
            </a:r>
            <a:r>
              <a:rPr lang="ru-RU" sz="3000" dirty="0" err="1"/>
              <a:t>наявності</a:t>
            </a:r>
            <a:r>
              <a:rPr lang="ru-RU" sz="3000" dirty="0"/>
              <a:t> </a:t>
            </a:r>
            <a:r>
              <a:rPr lang="ru-RU" sz="3000" dirty="0" err="1"/>
              <a:t>обладнання</a:t>
            </a:r>
            <a:r>
              <a:rPr lang="ru-RU" sz="3000" dirty="0"/>
              <a:t>)</a:t>
            </a:r>
          </a:p>
        </p:txBody>
      </p:sp>
      <p:sp>
        <p:nvSpPr>
          <p:cNvPr id="8" name="Підзаголовок 7"/>
          <p:cNvSpPr>
            <a:spLocks noGrp="1"/>
          </p:cNvSpPr>
          <p:nvPr>
            <p:ph type="subTitle" idx="1"/>
          </p:nvPr>
        </p:nvSpPr>
        <p:spPr>
          <a:xfrm>
            <a:off x="1523999" y="4791074"/>
            <a:ext cx="5838825" cy="144462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algn="l"/>
            <a:r>
              <a:rPr lang="ru-RU" dirty="0"/>
              <a:t>Приклад </a:t>
            </a:r>
            <a:r>
              <a:rPr lang="ru-RU" dirty="0" err="1"/>
              <a:t>відомості</a:t>
            </a:r>
            <a:r>
              <a:rPr lang="ru-RU" dirty="0"/>
              <a:t> </a:t>
            </a:r>
            <a:r>
              <a:rPr lang="ru-RU" dirty="0" err="1"/>
              <a:t>розрахунку</a:t>
            </a:r>
            <a:r>
              <a:rPr lang="ru-RU" dirty="0"/>
              <a:t> координат </a:t>
            </a:r>
            <a:r>
              <a:rPr lang="ru-RU" dirty="0" err="1"/>
              <a:t>центрів</a:t>
            </a:r>
            <a:r>
              <a:rPr lang="ru-RU" dirty="0"/>
              <a:t> </a:t>
            </a:r>
            <a:r>
              <a:rPr lang="ru-RU" dirty="0" err="1"/>
              <a:t>знімків</a:t>
            </a:r>
            <a:r>
              <a:rPr lang="ru-RU" dirty="0"/>
              <a:t> в </a:t>
            </a:r>
            <a:r>
              <a:rPr lang="ru-RU" dirty="0" err="1"/>
              <a:t>географічних</a:t>
            </a:r>
            <a:r>
              <a:rPr lang="ru-RU" dirty="0"/>
              <a:t> координатах </a:t>
            </a:r>
            <a:r>
              <a:rPr lang="en-US" dirty="0"/>
              <a:t>WGS-84 (</a:t>
            </a:r>
            <a:r>
              <a:rPr lang="uk-UA" dirty="0"/>
              <a:t>зверху) і каталог прямокутних координат центрів у форматі, готовому для завантаження в програму обробки знімків (праворуч) </a:t>
            </a:r>
            <a:endParaRPr lang="ru-RU" dirty="0"/>
          </a:p>
          <a:p>
            <a:pPr marL="457200" indent="-457200" algn="l">
              <a:buAutoNum type="arabicPeriod"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57DC361-4C2B-4C25-8445-6633FE3203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8474" y="2285208"/>
            <a:ext cx="9384951" cy="242728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3D86C19-90F0-45A2-BAEB-B07FB89FA4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0" y="4899024"/>
            <a:ext cx="3467100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05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504825" y="990601"/>
            <a:ext cx="11315700" cy="1009649"/>
          </a:xfrm>
        </p:spPr>
        <p:txBody>
          <a:bodyPr>
            <a:normAutofit fontScale="90000"/>
          </a:bodyPr>
          <a:lstStyle/>
          <a:p>
            <a:r>
              <a:rPr lang="ru-RU" sz="3000" dirty="0" err="1"/>
              <a:t>Етапи</a:t>
            </a:r>
            <a:r>
              <a:rPr lang="ru-RU" sz="3000" dirty="0"/>
              <a:t> </a:t>
            </a:r>
            <a:r>
              <a:rPr lang="ru-RU" sz="3000" dirty="0" err="1"/>
              <a:t>обробки</a:t>
            </a:r>
            <a:r>
              <a:rPr lang="ru-RU" sz="3000" dirty="0"/>
              <a:t> </a:t>
            </a:r>
            <a:r>
              <a:rPr lang="ru-RU" sz="3000" dirty="0" err="1"/>
              <a:t>матеріалів</a:t>
            </a:r>
            <a:r>
              <a:rPr lang="ru-RU" sz="3000" dirty="0"/>
              <a:t> </a:t>
            </a:r>
            <a:r>
              <a:rPr lang="ru-RU" sz="3000" dirty="0" err="1"/>
              <a:t>аерофотознімання</a:t>
            </a:r>
            <a:r>
              <a:rPr lang="uk-UA" sz="3000" dirty="0"/>
              <a:t>. </a:t>
            </a:r>
            <a:br>
              <a:rPr lang="uk-UA" sz="3000" dirty="0"/>
            </a:br>
            <a:r>
              <a:rPr lang="uk-UA" sz="3000" dirty="0"/>
              <a:t>3.</a:t>
            </a:r>
            <a:r>
              <a:rPr lang="ru-RU" sz="3000" dirty="0" err="1"/>
              <a:t>Завантаження</a:t>
            </a:r>
            <a:r>
              <a:rPr lang="ru-RU" sz="3000" dirty="0"/>
              <a:t> </a:t>
            </a:r>
            <a:r>
              <a:rPr lang="ru-RU" sz="3000" dirty="0" err="1"/>
              <a:t>знімків</a:t>
            </a:r>
            <a:r>
              <a:rPr lang="ru-RU" sz="3000" dirty="0"/>
              <a:t> і координат в </a:t>
            </a:r>
            <a:r>
              <a:rPr lang="ru-RU" sz="3000" dirty="0" err="1"/>
              <a:t>програму</a:t>
            </a:r>
            <a:r>
              <a:rPr lang="ru-RU" sz="3000" dirty="0"/>
              <a:t> </a:t>
            </a:r>
            <a:r>
              <a:rPr lang="ru-RU" sz="3000" dirty="0" err="1"/>
              <a:t>фотограмметричної</a:t>
            </a:r>
            <a:r>
              <a:rPr lang="ru-RU" sz="3000" dirty="0"/>
              <a:t> </a:t>
            </a:r>
            <a:r>
              <a:rPr lang="ru-RU" sz="3000" dirty="0" err="1"/>
              <a:t>обробки</a:t>
            </a:r>
            <a:endParaRPr lang="ru-RU" sz="3000" dirty="0"/>
          </a:p>
        </p:txBody>
      </p:sp>
      <p:sp>
        <p:nvSpPr>
          <p:cNvPr id="8" name="Підзаголовок 7"/>
          <p:cNvSpPr>
            <a:spLocks noGrp="1"/>
          </p:cNvSpPr>
          <p:nvPr>
            <p:ph type="subTitle" idx="1"/>
          </p:nvPr>
        </p:nvSpPr>
        <p:spPr>
          <a:xfrm>
            <a:off x="704851" y="2314578"/>
            <a:ext cx="4514849" cy="3921122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Різні фотограмметричні п</a:t>
            </a:r>
            <a:r>
              <a:rPr lang="ru-RU" dirty="0" err="1"/>
              <a:t>рограми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схожі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на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: </a:t>
            </a:r>
            <a:r>
              <a:rPr lang="ru-RU" dirty="0" err="1"/>
              <a:t>показати</a:t>
            </a:r>
            <a:r>
              <a:rPr lang="ru-RU" dirty="0"/>
              <a:t> </a:t>
            </a:r>
            <a:r>
              <a:rPr lang="ru-RU" dirty="0" err="1"/>
              <a:t>знімки</a:t>
            </a:r>
            <a:r>
              <a:rPr lang="ru-RU" dirty="0"/>
              <a:t> (</a:t>
            </a:r>
            <a:r>
              <a:rPr lang="ru-RU" dirty="0" err="1"/>
              <a:t>сині</a:t>
            </a:r>
            <a:r>
              <a:rPr lang="ru-RU" dirty="0"/>
              <a:t> </a:t>
            </a:r>
            <a:r>
              <a:rPr lang="ru-RU" dirty="0" err="1"/>
              <a:t>прямокутники</a:t>
            </a:r>
            <a:r>
              <a:rPr lang="ru-RU" dirty="0"/>
              <a:t> в </a:t>
            </a:r>
            <a:r>
              <a:rPr lang="ru-RU" dirty="0" err="1"/>
              <a:t>графічному</a:t>
            </a:r>
            <a:r>
              <a:rPr lang="ru-RU" dirty="0"/>
              <a:t> </a:t>
            </a:r>
            <a:r>
              <a:rPr lang="ru-RU" dirty="0" err="1"/>
              <a:t>вікні</a:t>
            </a:r>
            <a:r>
              <a:rPr lang="ru-RU" dirty="0"/>
              <a:t>) та </a:t>
            </a:r>
            <a:r>
              <a:rPr lang="ru-RU" dirty="0" err="1"/>
              <a:t>наземні</a:t>
            </a:r>
            <a:r>
              <a:rPr lang="ru-RU" dirty="0"/>
              <a:t> </a:t>
            </a:r>
            <a:r>
              <a:rPr lang="ru-RU" dirty="0" err="1"/>
              <a:t>маркери</a:t>
            </a:r>
            <a:r>
              <a:rPr lang="ru-RU" dirty="0"/>
              <a:t> на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місцях</a:t>
            </a:r>
            <a:r>
              <a:rPr lang="ru-RU" dirty="0"/>
              <a:t> (в координатах),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відбракувати</a:t>
            </a:r>
            <a:r>
              <a:rPr lang="ru-RU" dirty="0"/>
              <a:t> </a:t>
            </a:r>
            <a:r>
              <a:rPr lang="ru-RU" dirty="0" err="1"/>
              <a:t>неякісні</a:t>
            </a:r>
            <a:r>
              <a:rPr lang="ru-RU" dirty="0"/>
              <a:t> </a:t>
            </a:r>
            <a:r>
              <a:rPr lang="ru-RU" dirty="0" err="1"/>
              <a:t>знімки</a:t>
            </a:r>
            <a:r>
              <a:rPr lang="ru-RU" dirty="0"/>
              <a:t> (</a:t>
            </a:r>
            <a:r>
              <a:rPr lang="ru-RU" dirty="0" err="1"/>
              <a:t>праворуч</a:t>
            </a:r>
            <a:r>
              <a:rPr lang="ru-RU" dirty="0"/>
              <a:t> внизу) та </a:t>
            </a:r>
            <a:r>
              <a:rPr lang="ru-RU" dirty="0" err="1"/>
              <a:t>маркери</a:t>
            </a:r>
            <a:r>
              <a:rPr lang="ru-RU" dirty="0"/>
              <a:t> (</a:t>
            </a:r>
            <a:r>
              <a:rPr lang="ru-RU" dirty="0" err="1"/>
              <a:t>зліва</a:t>
            </a:r>
            <a:r>
              <a:rPr lang="ru-RU" dirty="0"/>
              <a:t> внизу – </a:t>
            </a:r>
            <a:r>
              <a:rPr lang="ru-RU" dirty="0" err="1"/>
              <a:t>координати</a:t>
            </a:r>
            <a:r>
              <a:rPr lang="ru-RU" dirty="0"/>
              <a:t>, на </a:t>
            </a:r>
            <a:r>
              <a:rPr lang="ru-RU" dirty="0" err="1"/>
              <a:t>графічній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– </a:t>
            </a:r>
            <a:r>
              <a:rPr lang="ru-RU" dirty="0" err="1"/>
              <a:t>прапорці</a:t>
            </a:r>
            <a:r>
              <a:rPr lang="ru-RU" dirty="0"/>
              <a:t>)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A8E3290-0DCC-4BB4-AA9F-4E5474AE5A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25" y="2108471"/>
            <a:ext cx="6048375" cy="429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570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504825" y="981076"/>
            <a:ext cx="11315700" cy="1009649"/>
          </a:xfrm>
        </p:spPr>
        <p:txBody>
          <a:bodyPr>
            <a:normAutofit/>
          </a:bodyPr>
          <a:lstStyle/>
          <a:p>
            <a:r>
              <a:rPr lang="ru-RU" sz="3000" dirty="0" err="1"/>
              <a:t>Етапи</a:t>
            </a:r>
            <a:r>
              <a:rPr lang="ru-RU" sz="3000" dirty="0"/>
              <a:t> </a:t>
            </a:r>
            <a:r>
              <a:rPr lang="ru-RU" sz="3000" dirty="0" err="1"/>
              <a:t>обробки</a:t>
            </a:r>
            <a:r>
              <a:rPr lang="ru-RU" sz="3000" dirty="0"/>
              <a:t> </a:t>
            </a:r>
            <a:r>
              <a:rPr lang="ru-RU" sz="3000" dirty="0" err="1"/>
              <a:t>матеріалів</a:t>
            </a:r>
            <a:r>
              <a:rPr lang="ru-RU" sz="3000" dirty="0"/>
              <a:t> </a:t>
            </a:r>
            <a:r>
              <a:rPr lang="ru-RU" sz="3000" dirty="0" err="1"/>
              <a:t>аерофотознімання</a:t>
            </a:r>
            <a:r>
              <a:rPr lang="uk-UA" sz="3000" dirty="0"/>
              <a:t>. </a:t>
            </a:r>
            <a:br>
              <a:rPr lang="uk-UA" sz="3000" dirty="0"/>
            </a:br>
            <a:r>
              <a:rPr lang="uk-UA" sz="3000" dirty="0"/>
              <a:t>4. Створення </a:t>
            </a:r>
            <a:r>
              <a:rPr lang="uk-UA" sz="3000" dirty="0" err="1"/>
              <a:t>ортофотоплана</a:t>
            </a:r>
            <a:r>
              <a:rPr lang="uk-UA" sz="3000" dirty="0"/>
              <a:t> та 3</a:t>
            </a:r>
            <a:r>
              <a:rPr lang="en-US" sz="3000" dirty="0"/>
              <a:t>D-</a:t>
            </a:r>
            <a:r>
              <a:rPr lang="uk-UA" sz="3000" dirty="0"/>
              <a:t>хмари точок, карти висот</a:t>
            </a:r>
            <a:endParaRPr lang="ru-RU" sz="3000" dirty="0"/>
          </a:p>
        </p:txBody>
      </p:sp>
      <p:sp>
        <p:nvSpPr>
          <p:cNvPr id="8" name="Підзаголовок 7"/>
          <p:cNvSpPr>
            <a:spLocks noGrp="1"/>
          </p:cNvSpPr>
          <p:nvPr>
            <p:ph type="subTitle" idx="1"/>
          </p:nvPr>
        </p:nvSpPr>
        <p:spPr>
          <a:xfrm>
            <a:off x="704851" y="5029670"/>
            <a:ext cx="10715624" cy="137113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err="1"/>
              <a:t>Ортофотоплан</a:t>
            </a:r>
            <a:r>
              <a:rPr lang="ru-RU" dirty="0"/>
              <a:t> (</a:t>
            </a:r>
            <a:r>
              <a:rPr lang="ru-RU" dirty="0" err="1"/>
              <a:t>ліворуч</a:t>
            </a:r>
            <a:r>
              <a:rPr lang="ru-RU" dirty="0"/>
              <a:t>)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плоске</a:t>
            </a:r>
            <a:r>
              <a:rPr lang="ru-RU" dirty="0"/>
              <a:t>, </a:t>
            </a:r>
            <a:r>
              <a:rPr lang="ru-RU" dirty="0" err="1"/>
              <a:t>трансформоване</a:t>
            </a:r>
            <a:r>
              <a:rPr lang="ru-RU" dirty="0"/>
              <a:t> і </a:t>
            </a:r>
            <a:r>
              <a:rPr lang="ru-RU" dirty="0" err="1"/>
              <a:t>приведене</a:t>
            </a:r>
            <a:r>
              <a:rPr lang="ru-RU" dirty="0"/>
              <a:t> до масштабу 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/>
              <a:t>місцевості</a:t>
            </a:r>
            <a:r>
              <a:rPr lang="ru-RU" dirty="0"/>
              <a:t>, на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робити</a:t>
            </a:r>
            <a:r>
              <a:rPr lang="ru-RU" dirty="0"/>
              <a:t> </a:t>
            </a:r>
            <a:r>
              <a:rPr lang="ru-RU" dirty="0" err="1"/>
              <a:t>вимірювання</a:t>
            </a:r>
            <a:r>
              <a:rPr lang="ru-RU" dirty="0"/>
              <a:t> на </a:t>
            </a:r>
            <a:r>
              <a:rPr lang="ru-RU" dirty="0" err="1"/>
              <a:t>площині</a:t>
            </a:r>
            <a:r>
              <a:rPr lang="ru-RU" dirty="0"/>
              <a:t> по </a:t>
            </a:r>
            <a:r>
              <a:rPr lang="ru-RU" dirty="0" err="1"/>
              <a:t>чітким</a:t>
            </a:r>
            <a:r>
              <a:rPr lang="ru-RU" dirty="0"/>
              <a:t> </a:t>
            </a:r>
            <a:r>
              <a:rPr lang="ru-RU" dirty="0" err="1"/>
              <a:t>елементам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. </a:t>
            </a:r>
            <a:r>
              <a:rPr lang="ru-RU" dirty="0" err="1"/>
              <a:t>Ортофотоплан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мозаїку</a:t>
            </a:r>
            <a:r>
              <a:rPr lang="ru-RU" dirty="0"/>
              <a:t> з </a:t>
            </a:r>
            <a:r>
              <a:rPr lang="ru-RU" dirty="0" err="1"/>
              <a:t>частин</a:t>
            </a:r>
            <a:r>
              <a:rPr lang="ru-RU" dirty="0"/>
              <a:t> </a:t>
            </a:r>
            <a:r>
              <a:rPr lang="ru-RU" dirty="0" err="1"/>
              <a:t>одиночних</a:t>
            </a:r>
            <a:r>
              <a:rPr lang="ru-RU" dirty="0"/>
              <a:t> </a:t>
            </a:r>
            <a:r>
              <a:rPr lang="ru-RU" dirty="0" err="1"/>
              <a:t>трансформованих</a:t>
            </a:r>
            <a:r>
              <a:rPr lang="ru-RU" dirty="0"/>
              <a:t> на </a:t>
            </a:r>
            <a:r>
              <a:rPr lang="ru-RU" dirty="0" err="1"/>
              <a:t>площину</a:t>
            </a:r>
            <a:r>
              <a:rPr lang="ru-RU" dirty="0"/>
              <a:t> </a:t>
            </a:r>
            <a:r>
              <a:rPr lang="ru-RU" dirty="0" err="1"/>
              <a:t>знімків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проілюстровано</a:t>
            </a:r>
            <a:r>
              <a:rPr lang="ru-RU" dirty="0"/>
              <a:t> </a:t>
            </a:r>
            <a:r>
              <a:rPr lang="ru-RU" dirty="0" err="1"/>
              <a:t>ліворуч</a:t>
            </a:r>
            <a:r>
              <a:rPr lang="ru-RU" dirty="0"/>
              <a:t>.  На </a:t>
            </a:r>
            <a:r>
              <a:rPr lang="ru-RU" dirty="0" err="1"/>
              <a:t>якісному</a:t>
            </a:r>
            <a:r>
              <a:rPr lang="ru-RU" dirty="0"/>
              <a:t> </a:t>
            </a:r>
            <a:r>
              <a:rPr lang="ru-RU" dirty="0" err="1"/>
              <a:t>ортофотоплані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з’єднання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знімків</a:t>
            </a:r>
            <a:r>
              <a:rPr lang="ru-RU" dirty="0"/>
              <a:t> – </a:t>
            </a:r>
            <a:r>
              <a:rPr lang="ru-RU" dirty="0" err="1"/>
              <a:t>візуально</a:t>
            </a:r>
            <a:r>
              <a:rPr lang="ru-RU" dirty="0"/>
              <a:t> не </a:t>
            </a:r>
            <a:r>
              <a:rPr lang="ru-RU" dirty="0" err="1"/>
              <a:t>помітні</a:t>
            </a:r>
            <a:r>
              <a:rPr lang="ru-RU" dirty="0"/>
              <a:t>. </a:t>
            </a:r>
            <a:r>
              <a:rPr lang="ru-RU" dirty="0" err="1"/>
              <a:t>Праворуч</a:t>
            </a:r>
            <a:r>
              <a:rPr lang="ru-RU" dirty="0"/>
              <a:t> – карта </a:t>
            </a:r>
            <a:r>
              <a:rPr lang="ru-RU" dirty="0" err="1"/>
              <a:t>висот</a:t>
            </a:r>
            <a:r>
              <a:rPr lang="ru-RU" dirty="0"/>
              <a:t> </a:t>
            </a:r>
            <a:r>
              <a:rPr lang="ru-RU" dirty="0" err="1"/>
              <a:t>тієї</a:t>
            </a:r>
            <a:r>
              <a:rPr lang="ru-RU" dirty="0"/>
              <a:t> ж </a:t>
            </a:r>
            <a:r>
              <a:rPr lang="ru-RU" dirty="0" err="1"/>
              <a:t>території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ілюструє</a:t>
            </a:r>
            <a:r>
              <a:rPr lang="ru-RU" dirty="0"/>
              <a:t> </a:t>
            </a:r>
            <a:r>
              <a:rPr lang="ru-RU" dirty="0" err="1"/>
              <a:t>об’єкти</a:t>
            </a:r>
            <a:r>
              <a:rPr lang="ru-RU" dirty="0"/>
              <a:t> за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висотою</a:t>
            </a:r>
            <a:r>
              <a:rPr lang="ru-RU" dirty="0"/>
              <a:t>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F01E78A-FCD7-4BE4-B922-0CD224FDC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6938" y="2085978"/>
            <a:ext cx="5582929" cy="284843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0B91AEC-271D-479F-BD9D-EA91EBDB4E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026" y="2085977"/>
            <a:ext cx="4895893" cy="284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0153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1394</TotalTime>
  <Words>672</Words>
  <Application>Microsoft Office PowerPoint</Application>
  <PresentationFormat>Широкий екран</PresentationFormat>
  <Paragraphs>38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Tahoma</vt:lpstr>
      <vt:lpstr>Тема Office</vt:lpstr>
      <vt:lpstr>Обробка матеріалів аерофотознімання  Доповідач: Василь Ковальчук (СНАУ, м.Суми, Україна)</vt:lpstr>
      <vt:lpstr>Технологічна схема аерофотознімання з геодезичною прив’язкою</vt:lpstr>
      <vt:lpstr>Модифікації БПЛА за принципом визначення координат центрів знімків</vt:lpstr>
      <vt:lpstr>Фактори впливу на орієнтування фотограмметричної моделі</vt:lpstr>
      <vt:lpstr>Етапи обробки матеріалів аерофотознімання</vt:lpstr>
      <vt:lpstr>Етапи обробки матеріалів аерофотознімання.  1.Оцінка якості аерофотознімків</vt:lpstr>
      <vt:lpstr>Етапи обробки матеріалів аерофотознімання.  2.Вирахування координат наземних маркерів і центрів знімків (при необхідності і за наявності обладнання)</vt:lpstr>
      <vt:lpstr>Етапи обробки матеріалів аерофотознімання.  3.Завантаження знімків і координат в програму фотограмметричної обробки</vt:lpstr>
      <vt:lpstr>Етапи обробки матеріалів аерофотознімання.  4. Створення ортофотоплана та 3D-хмари точок, карти висот</vt:lpstr>
      <vt:lpstr>Етапи обробки матеріалів аерофотознімання.  5. Оцінка якості отриманих матеріалів  </vt:lpstr>
      <vt:lpstr>Етапи обробки матеріалів аерофотознімання.  6. Формування звіту про фотограмметричну обробку </vt:lpstr>
      <vt:lpstr>Етапи обробки матеріалів аерофотознімання.  7. Експорт отриманих даних в формат подальшого аналізу в GIS або CAD</vt:lpstr>
      <vt:lpstr>Використані джерела: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Win10</dc:creator>
  <cp:lastModifiedBy>DDD</cp:lastModifiedBy>
  <cp:revision>71</cp:revision>
  <dcterms:created xsi:type="dcterms:W3CDTF">2023-03-22T14:39:37Z</dcterms:created>
  <dcterms:modified xsi:type="dcterms:W3CDTF">2023-11-16T16:31:46Z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595329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