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72" r:id="rId5"/>
    <p:sldId id="273" r:id="rId6"/>
    <p:sldId id="284" r:id="rId7"/>
    <p:sldId id="258" r:id="rId8"/>
    <p:sldId id="274" r:id="rId9"/>
    <p:sldId id="263" r:id="rId10"/>
    <p:sldId id="275" r:id="rId11"/>
    <p:sldId id="276" r:id="rId12"/>
    <p:sldId id="277" r:id="rId13"/>
    <p:sldId id="264" r:id="rId14"/>
    <p:sldId id="265" r:id="rId15"/>
    <p:sldId id="278" r:id="rId16"/>
    <p:sldId id="279" r:id="rId17"/>
    <p:sldId id="280" r:id="rId18"/>
    <p:sldId id="281" r:id="rId19"/>
    <p:sldId id="282" r:id="rId20"/>
    <p:sldId id="283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0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2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9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2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3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5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1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1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6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B7D3-BA74-4D68-99C0-FDC8683D955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2737-C805-433F-B7CE-96F853036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" y="9425"/>
            <a:ext cx="12203886" cy="68646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21" y="2055043"/>
            <a:ext cx="11566688" cy="3026004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Можливі напрямки фіторемедіації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									</a:t>
            </a:r>
            <a:r>
              <a:rPr lang="uk-UA" sz="3200" i="1" dirty="0" smtClean="0">
                <a:solidFill>
                  <a:schemeClr val="bg1"/>
                </a:solidFill>
              </a:rPr>
              <a:t>Вадим Горбань</a:t>
            </a:r>
            <a:endParaRPr lang="uk-UA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91571" y="900748"/>
            <a:ext cx="10754436" cy="1992572"/>
          </a:xfrm>
        </p:spPr>
        <p:txBody>
          <a:bodyPr>
            <a:noAutofit/>
          </a:bodyPr>
          <a:lstStyle/>
          <a:p>
            <a:r>
              <a:rPr lang="uk-UA" dirty="0" smtClean="0"/>
              <a:t>Фіторемедіація ґрунтів, забруднених важкими металами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146412" y="2893320"/>
            <a:ext cx="10153933" cy="3521127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uk-UA" dirty="0"/>
              <a:t>Серед рослин-гіперакумуляторів високою поглинальною здатністю важких металів відрізняються гірчиця </a:t>
            </a:r>
            <a:r>
              <a:rPr lang="uk-UA" dirty="0" smtClean="0"/>
              <a:t>сарептська (</a:t>
            </a:r>
            <a:r>
              <a:rPr lang="en-US" i="1" dirty="0"/>
              <a:t>Brassica juncea</a:t>
            </a:r>
            <a:r>
              <a:rPr lang="uk-UA" dirty="0" smtClean="0"/>
              <a:t>), овес посівний (</a:t>
            </a:r>
            <a:r>
              <a:rPr lang="en-US" i="1" dirty="0"/>
              <a:t>Avena sativa</a:t>
            </a:r>
            <a:r>
              <a:rPr lang="uk-UA" dirty="0" smtClean="0"/>
              <a:t>), </a:t>
            </a:r>
            <a:r>
              <a:rPr lang="uk-UA" dirty="0"/>
              <a:t>куничник </a:t>
            </a:r>
            <a:r>
              <a:rPr lang="uk-UA" dirty="0" smtClean="0"/>
              <a:t>наземний (</a:t>
            </a:r>
            <a:r>
              <a:rPr lang="en-US" i="1" dirty="0"/>
              <a:t>Calamagrostis epigejos</a:t>
            </a:r>
            <a:r>
              <a:rPr lang="uk-UA" dirty="0" smtClean="0"/>
              <a:t>). </a:t>
            </a:r>
            <a:r>
              <a:rPr lang="uk-UA" dirty="0"/>
              <a:t>Встановлено, що плюмбум і кадмій (</a:t>
            </a:r>
            <a:r>
              <a:rPr lang="uk-UA" dirty="0" smtClean="0"/>
              <a:t>60–65 </a:t>
            </a:r>
            <a:r>
              <a:rPr lang="uk-UA" dirty="0"/>
              <a:t>%) нагромаджуються переважно в наземній частині рослин.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46413" y="900748"/>
            <a:ext cx="9799092" cy="1992572"/>
          </a:xfrm>
        </p:spPr>
        <p:txBody>
          <a:bodyPr>
            <a:normAutofit/>
          </a:bodyPr>
          <a:lstStyle/>
          <a:p>
            <a:r>
              <a:rPr lang="uk-UA" dirty="0" smtClean="0"/>
              <a:t>Фіторемедіація ґрунтів, забруднених радіонуклідами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146412" y="2893320"/>
            <a:ext cx="10153933" cy="3521127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uk-UA" dirty="0"/>
              <a:t>Для цього застосовують види, що мають високі коефіцієнті акумуляції радіонуклідів і формують значну біомасу. Найбільш цим вимогам відповідає </a:t>
            </a:r>
            <a:r>
              <a:rPr lang="uk-UA" dirty="0" smtClean="0"/>
              <a:t>люпин (</a:t>
            </a:r>
            <a:r>
              <a:rPr lang="en-US" dirty="0"/>
              <a:t>Lupinus</a:t>
            </a:r>
            <a:r>
              <a:rPr lang="uk-UA" dirty="0" smtClean="0"/>
              <a:t>), </a:t>
            </a:r>
            <a:r>
              <a:rPr lang="uk-UA" dirty="0"/>
              <a:t>дещо в меншій мірі </a:t>
            </a:r>
            <a:r>
              <a:rPr lang="uk-UA" dirty="0" smtClean="0"/>
              <a:t>люцерна (</a:t>
            </a:r>
            <a:r>
              <a:rPr lang="en-US" dirty="0"/>
              <a:t>Medicago</a:t>
            </a:r>
            <a:r>
              <a:rPr lang="uk-UA" dirty="0" smtClean="0"/>
              <a:t>), </a:t>
            </a:r>
            <a:r>
              <a:rPr lang="uk-UA" dirty="0"/>
              <a:t>також </a:t>
            </a:r>
            <a:r>
              <a:rPr lang="uk-UA" dirty="0" smtClean="0"/>
              <a:t>кукурудза (</a:t>
            </a:r>
            <a:r>
              <a:rPr lang="en-US" i="1" dirty="0"/>
              <a:t>Zea mays</a:t>
            </a:r>
            <a:r>
              <a:rPr lang="uk-UA" dirty="0" smtClean="0"/>
              <a:t>) </a:t>
            </a:r>
            <a:r>
              <a:rPr lang="uk-UA" dirty="0"/>
              <a:t>та </a:t>
            </a:r>
            <a:r>
              <a:rPr lang="uk-UA" dirty="0" smtClean="0"/>
              <a:t>соняшник </a:t>
            </a:r>
            <a:r>
              <a:rPr lang="uk-UA" i="1" dirty="0"/>
              <a:t>(Н</a:t>
            </a:r>
            <a:r>
              <a:rPr lang="ru-RU" i="1" dirty="0"/>
              <a:t>el</a:t>
            </a:r>
            <a:r>
              <a:rPr lang="en-US" i="1" dirty="0"/>
              <a:t>іап</a:t>
            </a:r>
            <a:r>
              <a:rPr lang="ru-RU" i="1" dirty="0"/>
              <a:t>thus </a:t>
            </a:r>
            <a:r>
              <a:rPr lang="uk-UA" i="1" dirty="0"/>
              <a:t>аппи</a:t>
            </a:r>
            <a:r>
              <a:rPr lang="en-US" i="1" dirty="0"/>
              <a:t>us</a:t>
            </a:r>
            <a:r>
              <a:rPr lang="uk-UA" i="1" dirty="0"/>
              <a:t>)</a:t>
            </a:r>
            <a:r>
              <a:rPr lang="uk-UA" dirty="0" smtClean="0"/>
              <a:t> при </a:t>
            </a:r>
            <a:r>
              <a:rPr lang="uk-UA" dirty="0"/>
              <a:t>вирощуванні на зелену </a:t>
            </a:r>
            <a:r>
              <a:rPr lang="uk-UA" dirty="0" smtClean="0"/>
              <a:t>масу.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8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50878" y="900748"/>
            <a:ext cx="10249467" cy="1992572"/>
          </a:xfrm>
        </p:spPr>
        <p:txBody>
          <a:bodyPr>
            <a:normAutofit/>
          </a:bodyPr>
          <a:lstStyle/>
          <a:p>
            <a:r>
              <a:rPr lang="uk-UA" dirty="0" smtClean="0"/>
              <a:t>Фіторемедіація ґрунтів, забруднених нафтопродуктами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146412" y="2893320"/>
            <a:ext cx="10153933" cy="3521127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uk-UA" dirty="0" smtClean="0"/>
              <a:t>Доведена перспективність використання різних вищих рослин, а </a:t>
            </a:r>
            <a:r>
              <a:rPr lang="uk-UA" dirty="0"/>
              <a:t>саме бобів кормових </a:t>
            </a:r>
            <a:r>
              <a:rPr lang="uk-UA" dirty="0" smtClean="0"/>
              <a:t>(</a:t>
            </a:r>
            <a:r>
              <a:rPr lang="en-US" i="1" dirty="0" smtClean="0"/>
              <a:t>Vicia faba</a:t>
            </a:r>
            <a:r>
              <a:rPr lang="uk-UA" dirty="0" smtClean="0"/>
              <a:t>)</a:t>
            </a:r>
            <a:r>
              <a:rPr lang="en-US" dirty="0" smtClean="0"/>
              <a:t>, </a:t>
            </a:r>
            <a:r>
              <a:rPr lang="uk-UA" dirty="0" smtClean="0"/>
              <a:t>осоки шорстковолосистої (</a:t>
            </a:r>
            <a:r>
              <a:rPr lang="uk-UA" i="1" dirty="0" smtClean="0"/>
              <a:t>С</a:t>
            </a:r>
            <a:r>
              <a:rPr lang="en-US" i="1" dirty="0"/>
              <a:t>arex </a:t>
            </a:r>
            <a:r>
              <a:rPr lang="en-US" i="1" dirty="0" smtClean="0"/>
              <a:t>hirta</a:t>
            </a:r>
            <a:r>
              <a:rPr lang="uk-UA" dirty="0" smtClean="0"/>
              <a:t>)</a:t>
            </a:r>
            <a:r>
              <a:rPr lang="en-US" dirty="0" smtClean="0"/>
              <a:t>, </a:t>
            </a:r>
            <a:r>
              <a:rPr lang="uk-UA" dirty="0"/>
              <a:t>сої щетинистої </a:t>
            </a:r>
            <a:r>
              <a:rPr lang="uk-UA" dirty="0" smtClean="0"/>
              <a:t>(</a:t>
            </a:r>
            <a:r>
              <a:rPr lang="en-US" i="1" dirty="0" smtClean="0"/>
              <a:t>Glicine hispida</a:t>
            </a:r>
            <a:r>
              <a:rPr lang="uk-UA" dirty="0" smtClean="0"/>
              <a:t>) </a:t>
            </a:r>
            <a:r>
              <a:rPr lang="uk-UA" dirty="0"/>
              <a:t>ін.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82890" y="2115399"/>
            <a:ext cx="9717206" cy="2838737"/>
          </a:xfrm>
        </p:spPr>
        <p:txBody>
          <a:bodyPr>
            <a:normAutofit/>
          </a:bodyPr>
          <a:lstStyle/>
          <a:p>
            <a:r>
              <a:rPr lang="uk-UA" dirty="0" smtClean="0"/>
              <a:t>Рослини, </a:t>
            </a:r>
            <a:br>
              <a:rPr lang="uk-UA" dirty="0" smtClean="0"/>
            </a:br>
            <a:r>
              <a:rPr lang="uk-UA" dirty="0" smtClean="0"/>
              <a:t>які використовуються </a:t>
            </a:r>
            <a:br>
              <a:rPr lang="uk-UA" dirty="0" smtClean="0"/>
            </a:br>
            <a:r>
              <a:rPr lang="uk-UA" dirty="0" smtClean="0"/>
              <a:t>при фіторемедіації: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Гірчиця жовта 10 кг, Україна купити | Ціна сидератів і кормових культ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31700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019033" y="4188151"/>
            <a:ext cx="10153933" cy="208811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uk-UA" b="1" dirty="0"/>
              <a:t>Гірчиця </a:t>
            </a:r>
            <a:r>
              <a:rPr lang="uk-UA" b="1" dirty="0" smtClean="0"/>
              <a:t>сарепська </a:t>
            </a:r>
            <a:r>
              <a:rPr lang="uk-UA" b="1" dirty="0"/>
              <a:t>(</a:t>
            </a:r>
            <a:r>
              <a:rPr lang="en-US" b="1" i="1" dirty="0"/>
              <a:t>Brassica </a:t>
            </a:r>
            <a:r>
              <a:rPr lang="en-US" b="1" i="1" dirty="0" smtClean="0"/>
              <a:t>juncea</a:t>
            </a:r>
            <a:r>
              <a:rPr lang="en-US" b="1" dirty="0" smtClean="0"/>
              <a:t>) </a:t>
            </a:r>
            <a:r>
              <a:rPr lang="en-US" dirty="0" smtClean="0"/>
              <a:t> </a:t>
            </a:r>
            <a:endParaRPr lang="uk-UA" dirty="0" smtClean="0"/>
          </a:p>
          <a:p>
            <a:pPr lvl="0" algn="just">
              <a:lnSpc>
                <a:spcPct val="150000"/>
              </a:lnSpc>
            </a:pPr>
            <a:r>
              <a:rPr lang="uk-UA" dirty="0" smtClean="0"/>
              <a:t>Однорічна салатна </a:t>
            </a:r>
            <a:r>
              <a:rPr lang="uk-UA" dirty="0"/>
              <a:t>рослина родини капустяних. </a:t>
            </a:r>
            <a:r>
              <a:rPr lang="uk-UA" dirty="0" smtClean="0"/>
              <a:t>Скороспіла </a:t>
            </a:r>
            <a:r>
              <a:rPr lang="uk-UA" dirty="0"/>
              <a:t>холодостійка рослина. В умовах довгого дня в спекотну погоду у рослин рано з'являються квіткові стебла, листя стає грубими. Росте на легких супіщаних і </a:t>
            </a:r>
            <a:r>
              <a:rPr lang="uk-UA" dirty="0" smtClean="0"/>
              <a:t>суглинистих </a:t>
            </a:r>
            <a:r>
              <a:rPr lang="uk-UA" dirty="0"/>
              <a:t>ґрунтах.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019033" y="4188151"/>
            <a:ext cx="10153933" cy="208811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uk-UA" b="1" dirty="0" smtClean="0"/>
              <a:t>Овес посівний (</a:t>
            </a:r>
            <a:r>
              <a:rPr lang="en-US" b="1" i="1" dirty="0"/>
              <a:t>Avena </a:t>
            </a:r>
            <a:r>
              <a:rPr lang="en-US" b="1" i="1" dirty="0" smtClean="0"/>
              <a:t>sativa</a:t>
            </a:r>
            <a:r>
              <a:rPr lang="uk-UA" b="1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endParaRPr lang="uk-UA" dirty="0" smtClean="0"/>
          </a:p>
          <a:p>
            <a:pPr lvl="0" algn="just">
              <a:lnSpc>
                <a:spcPct val="150000"/>
              </a:lnSpc>
            </a:pPr>
            <a:r>
              <a:rPr lang="uk-UA" dirty="0" smtClean="0"/>
              <a:t>Однорічна трав'яниста рослина роду овес, родини злакові. Вирощується головним чином на корм худобі. У </a:t>
            </a:r>
            <a:r>
              <a:rPr lang="uk-UA" dirty="0"/>
              <a:t>вівса підвищена здатність засвоювати поживні речовини, а тому він менш вимогливий до родючості ґрунту, ніж інші зернові. </a:t>
            </a:r>
            <a:endParaRPr lang="ru-RU" dirty="0"/>
          </a:p>
        </p:txBody>
      </p:sp>
      <p:pic>
        <p:nvPicPr>
          <p:cNvPr id="2050" name="Picture 2" descr="Овес звичайний (посівний) – використання в народній медицині – Лікарські  росл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31" y="1433015"/>
            <a:ext cx="2755136" cy="27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019033" y="4188151"/>
            <a:ext cx="10153933" cy="208811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uk-UA" b="1" dirty="0" smtClean="0"/>
              <a:t>Куничник наземний </a:t>
            </a:r>
            <a:r>
              <a:rPr lang="uk-UA" b="1" dirty="0"/>
              <a:t>(</a:t>
            </a:r>
            <a:r>
              <a:rPr lang="en-US" b="1" i="1" dirty="0"/>
              <a:t>Calamagrostis </a:t>
            </a:r>
            <a:r>
              <a:rPr lang="en-US" b="1" i="1" dirty="0" smtClean="0"/>
              <a:t>epigejos</a:t>
            </a:r>
            <a:r>
              <a:rPr lang="uk-UA" b="1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endParaRPr lang="uk-UA" dirty="0" smtClean="0"/>
          </a:p>
          <a:p>
            <a:pPr lvl="0" algn="just">
              <a:lnSpc>
                <a:spcPct val="150000"/>
              </a:lnSpc>
            </a:pPr>
            <a:r>
              <a:rPr lang="uk-UA" dirty="0" smtClean="0"/>
              <a:t>Багаторічна трав'яниста рослина родини тонконогових 80</a:t>
            </a:r>
            <a:r>
              <a:rPr lang="uk-UA" dirty="0"/>
              <a:t>–</a:t>
            </a:r>
            <a:r>
              <a:rPr lang="uk-UA" dirty="0" smtClean="0"/>
              <a:t>150 см заввишки з довгим повзучим кореневищем. </a:t>
            </a:r>
            <a:r>
              <a:rPr lang="ru-RU" dirty="0"/>
              <a:t>Як </a:t>
            </a:r>
            <a:r>
              <a:rPr lang="uk-UA" dirty="0" smtClean="0"/>
              <a:t>фітомеліоративна рослина рекомендується для висівання на піщаних схилах у лісопарках, а також для закріплення пісків.</a:t>
            </a:r>
            <a:endParaRPr lang="uk-UA" dirty="0"/>
          </a:p>
        </p:txBody>
      </p:sp>
      <p:pic>
        <p:nvPicPr>
          <p:cNvPr id="3074" name="Picture 2" descr="Calamagrostis epigej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3"/>
          <a:stretch/>
        </p:blipFill>
        <p:spPr bwMode="auto">
          <a:xfrm>
            <a:off x="4310953" y="1616344"/>
            <a:ext cx="3570091" cy="24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019033" y="4188151"/>
            <a:ext cx="10153933" cy="208811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uk-UA" b="1" dirty="0"/>
              <a:t>Біб кінський </a:t>
            </a:r>
            <a:r>
              <a:rPr lang="uk-UA" b="1" dirty="0" smtClean="0"/>
              <a:t>(</a:t>
            </a:r>
            <a:r>
              <a:rPr lang="en-US" b="1" i="1" dirty="0"/>
              <a:t>Vicia faba</a:t>
            </a:r>
            <a:r>
              <a:rPr lang="uk-UA" b="1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endParaRPr lang="uk-UA" dirty="0" smtClean="0"/>
          </a:p>
          <a:p>
            <a:pPr lvl="0" algn="just">
              <a:lnSpc>
                <a:spcPct val="150000"/>
              </a:lnSpc>
            </a:pPr>
            <a:r>
              <a:rPr lang="uk-UA" dirty="0" smtClean="0"/>
              <a:t>Однорічна трав'яна рослина родини бобові (Fabaceae), кормова й овочева культура. Вирощують на </a:t>
            </a:r>
            <a:r>
              <a:rPr lang="ru-RU" dirty="0" smtClean="0"/>
              <a:t>зерно </a:t>
            </a:r>
            <a:r>
              <a:rPr lang="uk-UA" dirty="0"/>
              <a:t>–</a:t>
            </a:r>
            <a:r>
              <a:rPr lang="ru-RU" dirty="0" smtClean="0"/>
              <a:t> </a:t>
            </a:r>
            <a:r>
              <a:rPr lang="uk-UA" dirty="0" smtClean="0"/>
              <a:t>багате на білки </a:t>
            </a:r>
            <a:r>
              <a:rPr lang="ru-RU" dirty="0" smtClean="0"/>
              <a:t>(24</a:t>
            </a:r>
            <a:r>
              <a:rPr lang="uk-UA" dirty="0"/>
              <a:t>–</a:t>
            </a:r>
            <a:r>
              <a:rPr lang="ru-RU" dirty="0" smtClean="0"/>
              <a:t>35 </a:t>
            </a:r>
            <a:r>
              <a:rPr lang="ru-RU" dirty="0"/>
              <a:t>%), </a:t>
            </a:r>
            <a:r>
              <a:rPr lang="uk-UA" dirty="0" smtClean="0"/>
              <a:t>незамінні амінокислоти. Урожайність насіння досягає 3 т/га, зеленої маси 8 т/га.</a:t>
            </a:r>
            <a:endParaRPr lang="uk-UA" dirty="0"/>
          </a:p>
        </p:txBody>
      </p:sp>
      <p:pic>
        <p:nvPicPr>
          <p:cNvPr id="4098" name="Picture 2" descr="Vicia faba — Wikispec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1397326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019033" y="4188151"/>
            <a:ext cx="10153933" cy="208811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uk-UA" b="1" dirty="0"/>
              <a:t>Осока </a:t>
            </a:r>
            <a:r>
              <a:rPr lang="uk-UA" b="1" dirty="0" smtClean="0"/>
              <a:t>шорстковолосиста (</a:t>
            </a:r>
            <a:r>
              <a:rPr lang="en-US" b="1" i="1" dirty="0"/>
              <a:t>Carex hirta</a:t>
            </a:r>
            <a:r>
              <a:rPr lang="uk-UA" b="1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endParaRPr lang="uk-UA" dirty="0" smtClean="0"/>
          </a:p>
          <a:p>
            <a:pPr lvl="0" algn="just">
              <a:lnSpc>
                <a:spcPct val="150000"/>
              </a:lnSpc>
            </a:pPr>
            <a:r>
              <a:rPr lang="uk-UA" dirty="0" smtClean="0"/>
              <a:t>Вид рослин родини осокові (Cyperaceae). Багаторічна трав'яниста рослина </a:t>
            </a:r>
            <a:br>
              <a:rPr lang="uk-UA" dirty="0" smtClean="0"/>
            </a:br>
            <a:r>
              <a:rPr lang="uk-UA" dirty="0" smtClean="0"/>
              <a:t>10–90 см. Листові пластинки запушені з обох сторін. Зростає на луках, у світлих листяних лісах, по берегах річок, уздовж доріг.</a:t>
            </a:r>
            <a:endParaRPr lang="uk-UA" dirty="0"/>
          </a:p>
        </p:txBody>
      </p:sp>
      <p:pic>
        <p:nvPicPr>
          <p:cNvPr id="5122" name="Picture 2" descr="Осока шорстковолосиста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62" y="1663315"/>
            <a:ext cx="3372873" cy="25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50878" y="996284"/>
            <a:ext cx="10249467" cy="1119111"/>
          </a:xfrm>
        </p:spPr>
        <p:txBody>
          <a:bodyPr>
            <a:normAutofit/>
          </a:bodyPr>
          <a:lstStyle/>
          <a:p>
            <a:r>
              <a:rPr lang="uk-UA" dirty="0"/>
              <a:t>Переваги </a:t>
            </a:r>
            <a:r>
              <a:rPr lang="uk-UA" dirty="0" smtClean="0"/>
              <a:t>фіторемедіації: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050878" y="2238234"/>
            <a:ext cx="10399594" cy="4176214"/>
          </a:xfrm>
        </p:spPr>
        <p:txBody>
          <a:bodyPr>
            <a:normAutofit fontScale="92500"/>
          </a:bodyPr>
          <a:lstStyle/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/>
              <a:t>набагато </a:t>
            </a:r>
            <a:r>
              <a:rPr lang="uk-UA" dirty="0"/>
              <a:t>дешевше, ніж впровадження звичайних методів </a:t>
            </a:r>
            <a:r>
              <a:rPr lang="uk-UA" dirty="0" smtClean="0"/>
              <a:t>знезараження;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/>
              <a:t>е</a:t>
            </a:r>
            <a:r>
              <a:rPr lang="uk-UA" dirty="0" smtClean="0"/>
              <a:t>фективно </a:t>
            </a:r>
            <a:r>
              <a:rPr lang="uk-UA" dirty="0"/>
              <a:t>застосовуються на великих територіях із середнім рівнем </a:t>
            </a:r>
            <a:r>
              <a:rPr lang="uk-UA" dirty="0" smtClean="0"/>
              <a:t>забруднення;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/>
              <a:t>не </a:t>
            </a:r>
            <a:r>
              <a:rPr lang="uk-UA" dirty="0"/>
              <a:t>потрібно транспортувати забруднене </a:t>
            </a:r>
            <a:r>
              <a:rPr lang="uk-UA" dirty="0" smtClean="0"/>
              <a:t>середовище;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/>
              <a:t>застосування </a:t>
            </a:r>
            <a:r>
              <a:rPr lang="uk-UA" dirty="0"/>
              <a:t>технологій фіторемедіації дозволяє відновити цінні метали та </a:t>
            </a:r>
            <a:r>
              <a:rPr lang="uk-UA" dirty="0" smtClean="0"/>
              <a:t>воду;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/>
              <a:t>для </a:t>
            </a:r>
            <a:r>
              <a:rPr lang="uk-UA" dirty="0"/>
              <a:t>застосування цих технологій потрібні лише звичайні сільськогосподарські практики; </a:t>
            </a:r>
            <a:endParaRPr lang="uk-UA" dirty="0" smtClean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/>
              <a:t>технології </a:t>
            </a:r>
            <a:r>
              <a:rPr lang="uk-UA" dirty="0"/>
              <a:t>фіторемедіації не споживають електричної енергії, а також не створюють забруднюючих викидів парникових </a:t>
            </a:r>
            <a:r>
              <a:rPr lang="uk-UA" dirty="0" smtClean="0"/>
              <a:t>газів;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/>
              <a:t>є </a:t>
            </a:r>
            <a:r>
              <a:rPr lang="uk-UA" dirty="0"/>
              <a:t>технологіями, що зберігають </a:t>
            </a:r>
            <a:r>
              <a:rPr lang="uk-UA" dirty="0" smtClean="0"/>
              <a:t>ґрунт, </a:t>
            </a:r>
            <a:r>
              <a:rPr lang="uk-UA" dirty="0"/>
              <a:t>воду та </a:t>
            </a:r>
            <a:r>
              <a:rPr lang="uk-UA" dirty="0" smtClean="0"/>
              <a:t>атмосферу;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/>
              <a:t>є </a:t>
            </a:r>
            <a:r>
              <a:rPr lang="uk-UA" dirty="0"/>
              <a:t>методами знезараження з найменшим впливом на навколишнє середовище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9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29768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Фіторемедіація –</a:t>
            </a:r>
            <a:endParaRPr lang="ru-RU" sz="5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52381"/>
            <a:ext cx="9144000" cy="271590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комплекс методів очищення </a:t>
            </a:r>
            <a:r>
              <a:rPr lang="uk-UA" dirty="0" smtClean="0"/>
              <a:t>ґрунтів, </a:t>
            </a:r>
            <a:r>
              <a:rPr lang="uk-UA" dirty="0"/>
              <a:t>вод та атмосферного повітря з використанням зелених рослин. Це ефективна й економічно вигідна біотехнологія, заснована на використанні рослин і асоційованих з ними мікроорганізмів-деструкторів.</a:t>
            </a:r>
          </a:p>
        </p:txBody>
      </p:sp>
    </p:spTree>
    <p:extLst>
      <p:ext uri="{BB962C8B-B14F-4D97-AF65-F5344CB8AC3E}">
        <p14:creationId xmlns:p14="http://schemas.microsoft.com/office/powerpoint/2010/main" val="42537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50878" y="996284"/>
            <a:ext cx="10249467" cy="1119111"/>
          </a:xfrm>
        </p:spPr>
        <p:txBody>
          <a:bodyPr>
            <a:normAutofit/>
          </a:bodyPr>
          <a:lstStyle/>
          <a:p>
            <a:r>
              <a:rPr lang="uk-UA" dirty="0"/>
              <a:t>Недоліки та обмеження:</a:t>
            </a:r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050878" y="2238234"/>
            <a:ext cx="10399594" cy="4176214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/>
              <a:t>можуть впливати лише на зону, зайняту корінням рослин, тобто на обмеженій площі та </a:t>
            </a:r>
            <a:r>
              <a:rPr lang="uk-UA" dirty="0" smtClean="0"/>
              <a:t>глибині;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/>
              <a:t>не є повною мірою ефективною для запобігання вимивання або просочування забруднень у підземні </a:t>
            </a:r>
            <a:r>
              <a:rPr lang="uk-UA" dirty="0" smtClean="0"/>
              <a:t>води;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/>
              <a:t>є повільними методами дезактивації, оскільки вони вимагають часу очікування для росту рослин та пов'язаних з ними </a:t>
            </a:r>
            <a:r>
              <a:rPr lang="uk-UA" dirty="0" smtClean="0"/>
              <a:t>мікроорганізмів;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/>
              <a:t>на ріст і виживання рослин, що використовуються в цих техніках, впливає ступінь токсичності забруднюючих </a:t>
            </a:r>
            <a:r>
              <a:rPr lang="uk-UA" dirty="0" smtClean="0"/>
              <a:t>речовин;</a:t>
            </a:r>
            <a:endParaRPr lang="uk-UA" dirty="0"/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/>
              <a:t>може мати негативний вплив на екосистеми, де вони впроваджуються, через біоакумуляцію забруднюючих речовин у рослинах, які згодом можуть переходити до харчових ланцюгів через первинних та вторинних споживачів.</a:t>
            </a:r>
          </a:p>
        </p:txBody>
      </p:sp>
    </p:spTree>
    <p:extLst>
      <p:ext uri="{BB962C8B-B14F-4D97-AF65-F5344CB8AC3E}">
        <p14:creationId xmlns:p14="http://schemas.microsoft.com/office/powerpoint/2010/main" val="17870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2527003"/>
            <a:ext cx="9144000" cy="1803993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6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064525" y="1091818"/>
            <a:ext cx="9921923" cy="17630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Фіторемедіація </a:t>
            </a:r>
            <a:r>
              <a:rPr lang="uk-UA" dirty="0"/>
              <a:t>об’єднує </a:t>
            </a:r>
            <a:r>
              <a:rPr lang="uk-UA" dirty="0" smtClean="0"/>
              <a:t>методи, </a:t>
            </a:r>
            <a:r>
              <a:rPr lang="uk-UA" dirty="0"/>
              <a:t>які базуються на </a:t>
            </a:r>
            <a:r>
              <a:rPr lang="uk-UA" dirty="0" smtClean="0"/>
              <a:t>таких процесах</a:t>
            </a:r>
            <a:r>
              <a:rPr lang="uk-UA" dirty="0"/>
              <a:t>: </a:t>
            </a:r>
            <a:endParaRPr lang="ru-RU" dirty="0"/>
          </a:p>
        </p:txBody>
      </p:sp>
      <p:sp>
        <p:nvSpPr>
          <p:cNvPr id="12" name="Підзаголовок 11"/>
          <p:cNvSpPr>
            <a:spLocks noGrp="1"/>
          </p:cNvSpPr>
          <p:nvPr>
            <p:ph type="subTitle" idx="1"/>
          </p:nvPr>
        </p:nvSpPr>
        <p:spPr>
          <a:xfrm>
            <a:off x="1319279" y="3220872"/>
            <a:ext cx="9462452" cy="3125336"/>
          </a:xfrm>
        </p:spPr>
        <p:txBody>
          <a:bodyPr>
            <a:normAutofit/>
          </a:bodyPr>
          <a:lstStyle/>
          <a:p>
            <a:pPr algn="just"/>
            <a:r>
              <a:rPr lang="uk-UA" i="1" dirty="0" smtClean="0"/>
              <a:t>фітостабілізація</a:t>
            </a:r>
            <a:r>
              <a:rPr lang="uk-UA" dirty="0" smtClean="0"/>
              <a:t> </a:t>
            </a:r>
            <a:r>
              <a:rPr lang="ru-RU" dirty="0"/>
              <a:t>–</a:t>
            </a:r>
            <a:r>
              <a:rPr lang="uk-UA" dirty="0" smtClean="0"/>
              <a:t> іммобілізації </a:t>
            </a:r>
            <a:r>
              <a:rPr lang="uk-UA" dirty="0"/>
              <a:t>органічних і неорганічних забруднювачів шляхом адсорбції коренями рослин, часточками ґрунту або осадження в прикореневій </a:t>
            </a:r>
            <a:r>
              <a:rPr lang="uk-UA" dirty="0" smtClean="0"/>
              <a:t>зоні;</a:t>
            </a:r>
          </a:p>
          <a:p>
            <a:pPr algn="l"/>
            <a:endParaRPr lang="uk-UA" dirty="0"/>
          </a:p>
          <a:p>
            <a:pPr algn="just"/>
            <a:r>
              <a:rPr lang="uk-UA" i="1" dirty="0"/>
              <a:t>фітоекстракція</a:t>
            </a:r>
            <a:r>
              <a:rPr lang="uk-UA" dirty="0"/>
              <a:t>  – поглинання забруднювачів кореневою системою рослин разом із поживними речовинами і транслокація їх у надземні органи;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3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ідзаголовок 11"/>
          <p:cNvSpPr>
            <a:spLocks noGrp="1"/>
          </p:cNvSpPr>
          <p:nvPr>
            <p:ph type="subTitle" idx="1"/>
          </p:nvPr>
        </p:nvSpPr>
        <p:spPr>
          <a:xfrm>
            <a:off x="1523999" y="1651380"/>
            <a:ext cx="9144001" cy="4258102"/>
          </a:xfrm>
        </p:spPr>
        <p:txBody>
          <a:bodyPr>
            <a:normAutofit/>
          </a:bodyPr>
          <a:lstStyle/>
          <a:p>
            <a:pPr algn="just"/>
            <a:r>
              <a:rPr lang="uk-UA" i="1" dirty="0"/>
              <a:t>фітостимуляція</a:t>
            </a:r>
            <a:r>
              <a:rPr lang="uk-UA" dirty="0"/>
              <a:t> – збільшує мікробний метаболізм у рослинній </a:t>
            </a:r>
            <a:r>
              <a:rPr lang="uk-UA" dirty="0" smtClean="0"/>
              <a:t>ризосфері, </a:t>
            </a:r>
            <a:r>
              <a:rPr lang="uk-UA" dirty="0"/>
              <a:t>що важливо для процесу очищення; </a:t>
            </a:r>
            <a:endParaRPr lang="uk-UA" dirty="0" smtClean="0"/>
          </a:p>
          <a:p>
            <a:pPr algn="just"/>
            <a:endParaRPr lang="ru-RU" dirty="0"/>
          </a:p>
          <a:p>
            <a:pPr algn="just"/>
            <a:r>
              <a:rPr lang="uk-UA" i="1" dirty="0"/>
              <a:t>фітодеградація і фітотрансформація </a:t>
            </a:r>
            <a:r>
              <a:rPr lang="uk-UA" dirty="0"/>
              <a:t>– розкладання ксенобіотиків до нетоксичних сполук, базується на значному потенціалі метаболізму і біорозмаїтті рослин</a:t>
            </a:r>
            <a:r>
              <a:rPr lang="uk-UA" dirty="0" smtClean="0"/>
              <a:t>;</a:t>
            </a:r>
          </a:p>
          <a:p>
            <a:pPr algn="just"/>
            <a:endParaRPr lang="uk-UA" dirty="0"/>
          </a:p>
          <a:p>
            <a:pPr algn="just"/>
            <a:r>
              <a:rPr lang="uk-UA" i="1" dirty="0"/>
              <a:t>фітовипаровування (фітоволоталізація)</a:t>
            </a:r>
            <a:r>
              <a:rPr lang="uk-UA" dirty="0"/>
              <a:t> – вилучення токсикантів із ґрунту рослинами і виділення в атмосферу летких неотруйних сполук;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2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ідзаголовок 11"/>
          <p:cNvSpPr>
            <a:spLocks noGrp="1"/>
          </p:cNvSpPr>
          <p:nvPr>
            <p:ph type="subTitle" idx="1"/>
          </p:nvPr>
        </p:nvSpPr>
        <p:spPr>
          <a:xfrm>
            <a:off x="1523999" y="2197289"/>
            <a:ext cx="9144001" cy="2770495"/>
          </a:xfrm>
        </p:spPr>
        <p:txBody>
          <a:bodyPr>
            <a:normAutofit/>
          </a:bodyPr>
          <a:lstStyle/>
          <a:p>
            <a:pPr algn="just"/>
            <a:r>
              <a:rPr lang="uk-UA" i="1" dirty="0"/>
              <a:t>ризофільтрація</a:t>
            </a:r>
            <a:r>
              <a:rPr lang="uk-UA" dirty="0"/>
              <a:t> – вилучення рослинами розчинених форм токсикантів із рідкої фази завдяки значній поглинальній здатності кореневої системи рослин;</a:t>
            </a:r>
            <a:r>
              <a:rPr lang="uk-UA" dirty="0" smtClean="0"/>
              <a:t> </a:t>
            </a:r>
          </a:p>
          <a:p>
            <a:pPr algn="l"/>
            <a:endParaRPr lang="ru-RU" dirty="0"/>
          </a:p>
          <a:p>
            <a:pPr algn="just"/>
            <a:r>
              <a:rPr lang="uk-UA" i="1" dirty="0"/>
              <a:t>ризодеградація</a:t>
            </a:r>
            <a:r>
              <a:rPr lang="uk-UA" dirty="0"/>
              <a:t> – розкладання ксенобіотиків у ризосферній зоні рослин за допомогою </a:t>
            </a:r>
            <a:r>
              <a:rPr lang="uk-UA" dirty="0" smtClean="0"/>
              <a:t>мікроорганізмів.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ідзаголовок 11"/>
          <p:cNvSpPr>
            <a:spLocks noGrp="1"/>
          </p:cNvSpPr>
          <p:nvPr>
            <p:ph type="subTitle" idx="1"/>
          </p:nvPr>
        </p:nvSpPr>
        <p:spPr>
          <a:xfrm>
            <a:off x="1523999" y="2197289"/>
            <a:ext cx="9144001" cy="361665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uk-UA" dirty="0"/>
              <a:t>Застосування конкретної стратегії ремедіації </a:t>
            </a:r>
            <a:r>
              <a:rPr lang="uk-UA" dirty="0" smtClean="0"/>
              <a:t>зумовлюється </a:t>
            </a:r>
            <a:r>
              <a:rPr lang="uk-UA" dirty="0"/>
              <a:t>такими характеристиками забруднювачів, як: леткість, розчинність в воді або органічних розчинах, хімічна та термічна нестійкість, здатність до біохімічного розкладання, поведінка в процесах ад(б)сорбції, магнітні та електричні властивості, поверхневі властивості, розмір, форма часток та ін.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1078170"/>
            <a:ext cx="9144000" cy="1803993"/>
          </a:xfrm>
        </p:spPr>
        <p:txBody>
          <a:bodyPr/>
          <a:lstStyle/>
          <a:p>
            <a:r>
              <a:rPr lang="uk-UA" dirty="0" smtClean="0"/>
              <a:t>Вплив забруднення </a:t>
            </a:r>
            <a:br>
              <a:rPr lang="uk-UA" dirty="0" smtClean="0"/>
            </a:br>
            <a:r>
              <a:rPr lang="uk-UA" dirty="0" smtClean="0"/>
              <a:t>на ґрунтові екосистеми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524000" y="3029803"/>
            <a:ext cx="9144000" cy="2988860"/>
          </a:xfrm>
        </p:spPr>
        <p:txBody>
          <a:bodyPr>
            <a:normAutofit/>
          </a:bodyPr>
          <a:lstStyle/>
          <a:p>
            <a:pPr algn="just"/>
            <a:r>
              <a:rPr lang="uk-UA" i="1" dirty="0"/>
              <a:t>Пестициди</a:t>
            </a:r>
            <a:r>
              <a:rPr lang="uk-UA" dirty="0"/>
              <a:t> – за їх дії змінюється мікробіоценоз ґрунту, кількісні та якісні показники популяцій ґрунтових мікроорганізмів, що може спричинити погіршення процесів </a:t>
            </a:r>
            <a:r>
              <a:rPr lang="uk-UA" dirty="0" smtClean="0"/>
              <a:t>самоочищення.</a:t>
            </a:r>
          </a:p>
          <a:p>
            <a:pPr algn="just"/>
            <a:endParaRPr lang="uk-UA" dirty="0"/>
          </a:p>
          <a:p>
            <a:pPr algn="just"/>
            <a:r>
              <a:rPr lang="uk-UA" i="1" dirty="0"/>
              <a:t>Важкі метали та їхні сполуки </a:t>
            </a:r>
            <a:r>
              <a:rPr lang="uk-UA" dirty="0" smtClean="0"/>
              <a:t>є найнебезпечнішими забруднювачами </a:t>
            </a:r>
            <a:r>
              <a:rPr lang="uk-UA" dirty="0"/>
              <a:t>ґрунту, які характеризуються значною стабільністю, високою токсичністю, вираженими акумулятивними властивостями, що згубно впливають на живі організми.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2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524000" y="1433016"/>
            <a:ext cx="9144000" cy="4585648"/>
          </a:xfrm>
        </p:spPr>
        <p:txBody>
          <a:bodyPr>
            <a:normAutofit/>
          </a:bodyPr>
          <a:lstStyle/>
          <a:p>
            <a:pPr algn="just"/>
            <a:r>
              <a:rPr lang="uk-UA" i="1" dirty="0"/>
              <a:t>Радіонукліди</a:t>
            </a:r>
            <a:r>
              <a:rPr lang="uk-UA" dirty="0"/>
              <a:t> </a:t>
            </a:r>
            <a:r>
              <a:rPr lang="uk-UA" dirty="0" smtClean="0"/>
              <a:t>є джерелом забруднення внаслідок аварії на Чорнобильській АЕС, які зумовили </a:t>
            </a:r>
            <a:r>
              <a:rPr lang="uk-UA" dirty="0"/>
              <a:t>стійке, довготривале, нерівномірне, плямисте радіоактивне забруднення великих територій цезієм, стронцієм і плутонієм. Одним із найважчих наслідків аварії є радіоактивне забруднення сільськогосподарських угідь.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i="1" dirty="0"/>
              <a:t>Нафта і </a:t>
            </a:r>
            <a:r>
              <a:rPr lang="uk-UA" i="1" dirty="0" smtClean="0"/>
              <a:t>нафтопродукти </a:t>
            </a:r>
            <a:r>
              <a:rPr lang="uk-UA" dirty="0" smtClean="0"/>
              <a:t>– </a:t>
            </a:r>
            <a:r>
              <a:rPr lang="uk-UA" dirty="0"/>
              <a:t>це рідкі забруднювачі, які активно мігрують у ґрунті. Висока рухливість полютантів визначає не тільки небезпеку їхнього поширення на значних площах під час виникнення аварійних ситуацій, але й потрапляння в ґрунтово-підземні і поверхневі води. 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10185" y="900748"/>
            <a:ext cx="9635319" cy="1992572"/>
          </a:xfrm>
        </p:spPr>
        <p:txBody>
          <a:bodyPr>
            <a:normAutofit/>
          </a:bodyPr>
          <a:lstStyle/>
          <a:p>
            <a:r>
              <a:rPr lang="uk-UA" dirty="0" smtClean="0"/>
              <a:t>Фіторемедіація ґрунтів, забруднених пестицидами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678675" y="2893320"/>
            <a:ext cx="8816453" cy="3521127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uk-UA" dirty="0" smtClean="0"/>
              <a:t>Найбільш </a:t>
            </a:r>
            <a:r>
              <a:rPr lang="uk-UA" dirty="0"/>
              <a:t>перспективним для фіторемедіації </a:t>
            </a:r>
            <a:r>
              <a:rPr lang="uk-UA" dirty="0" smtClean="0"/>
              <a:t>ґрунтів, </a:t>
            </a:r>
            <a:r>
              <a:rPr lang="uk-UA" dirty="0"/>
              <a:t>забруднених пестицидами, може бути використання серед дикоростучих видів рослин – полину звичайного (</a:t>
            </a:r>
            <a:r>
              <a:rPr lang="uk-UA" i="1" dirty="0" smtClean="0"/>
              <a:t>А</a:t>
            </a:r>
            <a:r>
              <a:rPr lang="en-US" i="1" dirty="0" smtClean="0"/>
              <a:t>rt</a:t>
            </a:r>
            <a:r>
              <a:rPr lang="uk-UA" i="1" dirty="0" smtClean="0"/>
              <a:t>еті</a:t>
            </a:r>
            <a:r>
              <a:rPr lang="ru-RU" i="1" dirty="0" smtClean="0"/>
              <a:t>s</a:t>
            </a:r>
            <a:r>
              <a:rPr lang="en-US" i="1" dirty="0" smtClean="0"/>
              <a:t>іа vulgaris</a:t>
            </a:r>
            <a:r>
              <a:rPr lang="uk-UA" i="1" dirty="0" smtClean="0"/>
              <a:t>), </a:t>
            </a:r>
            <a:r>
              <a:rPr lang="uk-UA" dirty="0"/>
              <a:t>а при сільськогосподарському виробництві – квасолі звичайної </a:t>
            </a:r>
            <a:r>
              <a:rPr lang="uk-UA" i="1" dirty="0"/>
              <a:t>(Р</a:t>
            </a:r>
            <a:r>
              <a:rPr lang="ru-RU" i="1" dirty="0"/>
              <a:t>h</a:t>
            </a:r>
            <a:r>
              <a:rPr lang="uk-UA" i="1" dirty="0"/>
              <a:t>а</a:t>
            </a:r>
            <a:r>
              <a:rPr lang="ru-RU" i="1" dirty="0"/>
              <a:t>s</a:t>
            </a:r>
            <a:r>
              <a:rPr lang="uk-UA" i="1" dirty="0"/>
              <a:t>е</a:t>
            </a:r>
            <a:r>
              <a:rPr lang="ru-RU" i="1" dirty="0"/>
              <a:t>l</a:t>
            </a:r>
            <a:r>
              <a:rPr lang="uk-UA" i="1" dirty="0"/>
              <a:t>и</a:t>
            </a:r>
            <a:r>
              <a:rPr lang="ru-RU" i="1" dirty="0"/>
              <a:t>s </a:t>
            </a:r>
            <a:r>
              <a:rPr lang="ru-RU" i="1" dirty="0" smtClean="0"/>
              <a:t>vulgaris</a:t>
            </a:r>
            <a:r>
              <a:rPr lang="uk-UA" i="1" dirty="0" smtClean="0"/>
              <a:t>) </a:t>
            </a:r>
            <a:r>
              <a:rPr lang="uk-UA" dirty="0"/>
              <a:t>та соняшнику однорічного </a:t>
            </a:r>
            <a:r>
              <a:rPr lang="uk-UA" i="1" dirty="0"/>
              <a:t>(Н</a:t>
            </a:r>
            <a:r>
              <a:rPr lang="ru-RU" i="1" dirty="0" smtClean="0"/>
              <a:t>el</a:t>
            </a:r>
            <a:r>
              <a:rPr lang="en-US" i="1" dirty="0" smtClean="0"/>
              <a:t>іап</a:t>
            </a:r>
            <a:r>
              <a:rPr lang="ru-RU" i="1" dirty="0" smtClean="0"/>
              <a:t>thus </a:t>
            </a:r>
            <a:r>
              <a:rPr lang="uk-UA" i="1" dirty="0" smtClean="0"/>
              <a:t>аппи</a:t>
            </a:r>
            <a:r>
              <a:rPr lang="en-US" i="1" dirty="0" smtClean="0"/>
              <a:t>us</a:t>
            </a:r>
            <a:r>
              <a:rPr lang="uk-UA" i="1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935</Words>
  <Application>Microsoft Office PowerPoint</Application>
  <PresentationFormat>Широкоэкранный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Тема Office</vt:lpstr>
      <vt:lpstr>Можливі напрямки фіторемедіації           Вадим Горбань</vt:lpstr>
      <vt:lpstr>Фіторемедіація –</vt:lpstr>
      <vt:lpstr>Фіторемедіація об’єднує методи, які базуються на таких процесах: </vt:lpstr>
      <vt:lpstr>Презентация PowerPoint</vt:lpstr>
      <vt:lpstr>Презентация PowerPoint</vt:lpstr>
      <vt:lpstr>Презентация PowerPoint</vt:lpstr>
      <vt:lpstr>Вплив забруднення  на ґрунтові екосистеми</vt:lpstr>
      <vt:lpstr>Презентация PowerPoint</vt:lpstr>
      <vt:lpstr>Фіторемедіація ґрунтів, забруднених пестицидами</vt:lpstr>
      <vt:lpstr>Фіторемедіація ґрунтів, забруднених важкими металами</vt:lpstr>
      <vt:lpstr>Фіторемедіація ґрунтів, забруднених радіонуклідами</vt:lpstr>
      <vt:lpstr>Фіторемедіація ґрунтів, забруднених нафтопродуктами</vt:lpstr>
      <vt:lpstr>Рослини,  які використовуються  при фіторемедіації: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фіторемедіації:</vt:lpstr>
      <vt:lpstr>Недоліки та обмеження: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Win10</dc:creator>
  <cp:lastModifiedBy>Вадим</cp:lastModifiedBy>
  <cp:revision>35</cp:revision>
  <dcterms:created xsi:type="dcterms:W3CDTF">2023-03-22T14:39:37Z</dcterms:created>
  <dcterms:modified xsi:type="dcterms:W3CDTF">2023-11-22T08:31:03Z</dcterms:modified>
</cp:coreProperties>
</file>