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57" r:id="rId5"/>
    <p:sldId id="263" r:id="rId6"/>
    <p:sldId id="258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50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52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99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9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2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53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55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81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1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42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6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AB7D3-BA74-4D68-99C0-FDC8683D955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8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leksii.Omelianenko@bfh.ch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indent="3175" algn="l"/>
            <a:r>
              <a:rPr lang="uk-UA" sz="3600" b="1" i="1" dirty="0">
                <a:solidFill>
                  <a:srgbClr val="697D91"/>
                </a:solidFill>
                <a:latin typeface="Lucida Sans"/>
                <a:cs typeface="Lucida Sans"/>
              </a:rPr>
              <a:t>Інтеграція українських </a:t>
            </a:r>
            <a:r>
              <a:rPr lang="uk-UA" sz="3600" b="1" i="1" dirty="0" smtClean="0">
                <a:solidFill>
                  <a:srgbClr val="697D91"/>
                </a:solidFill>
                <a:latin typeface="Lucida Sans"/>
                <a:cs typeface="Lucida Sans"/>
              </a:rPr>
              <a:t/>
            </a:r>
            <a:br>
              <a:rPr lang="uk-UA" sz="3600" b="1" i="1" dirty="0" smtClean="0">
                <a:solidFill>
                  <a:srgbClr val="697D91"/>
                </a:solidFill>
                <a:latin typeface="Lucida Sans"/>
                <a:cs typeface="Lucida Sans"/>
              </a:rPr>
            </a:br>
            <a:r>
              <a:rPr lang="uk-UA" sz="3600" b="1" i="1" dirty="0" err="1" smtClean="0">
                <a:solidFill>
                  <a:srgbClr val="697D91"/>
                </a:solidFill>
                <a:latin typeface="Lucida Sans"/>
                <a:cs typeface="Lucida Sans"/>
              </a:rPr>
              <a:t>агровиробників</a:t>
            </a:r>
            <a:r>
              <a:rPr lang="uk-UA" sz="3600" b="1" i="1" dirty="0" smtClean="0">
                <a:solidFill>
                  <a:srgbClr val="697D91"/>
                </a:solidFill>
                <a:latin typeface="Lucida Sans"/>
                <a:cs typeface="Lucida Sans"/>
              </a:rPr>
              <a:t> </a:t>
            </a:r>
            <a:r>
              <a:rPr lang="uk-UA" sz="3600" b="1" i="1" dirty="0">
                <a:solidFill>
                  <a:srgbClr val="697D91"/>
                </a:solidFill>
                <a:latin typeface="Lucida Sans"/>
                <a:cs typeface="Lucida Sans"/>
              </a:rPr>
              <a:t>у </a:t>
            </a:r>
            <a:br>
              <a:rPr lang="uk-UA" sz="3600" b="1" i="1" dirty="0">
                <a:solidFill>
                  <a:srgbClr val="697D91"/>
                </a:solidFill>
                <a:latin typeface="Lucida Sans"/>
                <a:cs typeface="Lucida Sans"/>
              </a:rPr>
            </a:br>
            <a:r>
              <a:rPr lang="uk-UA" sz="3600" b="1" i="1" dirty="0">
                <a:solidFill>
                  <a:srgbClr val="697D91"/>
                </a:solidFill>
                <a:latin typeface="Lucida Sans"/>
                <a:cs typeface="Lucida Sans"/>
              </a:rPr>
              <a:t>світові вимоги по </a:t>
            </a:r>
            <a:br>
              <a:rPr lang="uk-UA" sz="3600" b="1" i="1" dirty="0">
                <a:solidFill>
                  <a:srgbClr val="697D91"/>
                </a:solidFill>
                <a:latin typeface="Lucida Sans"/>
                <a:cs typeface="Lucida Sans"/>
              </a:rPr>
            </a:br>
            <a:r>
              <a:rPr lang="uk-UA" sz="3600" b="1" i="1" dirty="0">
                <a:solidFill>
                  <a:srgbClr val="697D91"/>
                </a:solidFill>
                <a:latin typeface="Lucida Sans"/>
                <a:cs typeface="Lucida Sans"/>
              </a:rPr>
              <a:t>сталому </a:t>
            </a:r>
            <a:r>
              <a:rPr lang="uk-UA" sz="3600" b="1" i="1" dirty="0" smtClean="0">
                <a:solidFill>
                  <a:srgbClr val="697D91"/>
                </a:solidFill>
                <a:latin typeface="Lucida Sans"/>
                <a:cs typeface="Lucida Sans"/>
              </a:rPr>
              <a:t>розвитку                      </a:t>
            </a:r>
            <a:endParaRPr lang="ru-RU" sz="36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06863"/>
            <a:ext cx="9144000" cy="1655762"/>
          </a:xfrm>
        </p:spPr>
        <p:txBody>
          <a:bodyPr/>
          <a:lstStyle/>
          <a:p>
            <a:pPr algn="l"/>
            <a:r>
              <a:rPr lang="uk-UA" sz="1800" dirty="0"/>
              <a:t>Керівник </a:t>
            </a:r>
            <a:r>
              <a:rPr lang="uk-UA" sz="1800" dirty="0" err="1"/>
              <a:t>проєкту</a:t>
            </a:r>
            <a:r>
              <a:rPr lang="uk-UA" sz="1800" dirty="0"/>
              <a:t>:</a:t>
            </a:r>
            <a:br>
              <a:rPr lang="uk-UA" sz="1800" dirty="0"/>
            </a:br>
            <a:r>
              <a:rPr lang="uk-UA" sz="1800" dirty="0" err="1"/>
              <a:t>Омеляненко</a:t>
            </a:r>
            <a:r>
              <a:rPr lang="uk-UA" sz="1800" dirty="0"/>
              <a:t> Олексій </a:t>
            </a:r>
            <a:br>
              <a:rPr lang="uk-UA" sz="1800" dirty="0"/>
            </a:br>
            <a:r>
              <a:rPr lang="uk-UA" sz="1800" dirty="0"/>
              <a:t>+380 50 403 71 30</a:t>
            </a:r>
            <a:r>
              <a:rPr lang="uk-UA" dirty="0"/>
              <a:t/>
            </a:r>
            <a:br>
              <a:rPr lang="uk-UA" dirty="0"/>
            </a:br>
            <a:r>
              <a:rPr lang="en-US" sz="1400" i="1" dirty="0">
                <a:hlinkClick r:id="rId3"/>
              </a:rPr>
              <a:t>Oleksii.Omelianenko@bfh.ch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524000" y="3790950"/>
            <a:ext cx="7000875" cy="1905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4260851"/>
            <a:ext cx="1447800" cy="74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37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337" y="2168533"/>
            <a:ext cx="3724429" cy="252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/>
          <p:nvPr/>
        </p:nvSpPr>
        <p:spPr>
          <a:xfrm>
            <a:off x="4635705" y="2546485"/>
            <a:ext cx="699023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Ціль 6. Чиста вода та належні санітарні умови</a:t>
            </a:r>
          </a:p>
          <a:p>
            <a:r>
              <a:rPr lang="ru-RU" sz="1400" i="1" dirty="0" smtClean="0"/>
              <a:t>«Забезпечення наявності та сталого управління водними ресурсами та санітарією».</a:t>
            </a:r>
          </a:p>
          <a:p>
            <a:r>
              <a:rPr lang="uk-UA" sz="1400" b="1" dirty="0" smtClean="0"/>
              <a:t>Ціль 8. Гідна праця та економічне зростання</a:t>
            </a:r>
          </a:p>
          <a:p>
            <a:r>
              <a:rPr lang="uk-UA" sz="1400" i="1" dirty="0" smtClean="0"/>
              <a:t>«Сприяння безперервному, всеохопному і сталому економічному зростанню, повній і продуктивній зайнятості та гідній праці для всіх».</a:t>
            </a:r>
          </a:p>
          <a:p>
            <a:r>
              <a:rPr lang="uk-UA" sz="1400" b="1" dirty="0" smtClean="0"/>
              <a:t>Ціль 11. Сталий розвиток міст і громад</a:t>
            </a:r>
          </a:p>
          <a:p>
            <a:r>
              <a:rPr lang="uk-UA" sz="1400" dirty="0" smtClean="0"/>
              <a:t>«</a:t>
            </a:r>
            <a:r>
              <a:rPr lang="uk-UA" sz="1400" i="1" dirty="0" smtClean="0"/>
              <a:t>Забезпечення відкритості, безпеки, життєстійкості й екологічної стійкості міст і населених пунктів».</a:t>
            </a:r>
          </a:p>
          <a:p>
            <a:r>
              <a:rPr lang="ru-RU" sz="1400" b="1" dirty="0" smtClean="0"/>
              <a:t>Ціль 12. Відповідальне споживання та виробництво</a:t>
            </a:r>
          </a:p>
          <a:p>
            <a:r>
              <a:rPr lang="ru-RU" sz="1400" i="1" dirty="0" smtClean="0"/>
              <a:t>«Забезпечення переходу до раціональних моделей споживання і виробництва».</a:t>
            </a:r>
          </a:p>
          <a:p>
            <a:r>
              <a:rPr lang="uk-UA" sz="1400" b="1" dirty="0" smtClean="0"/>
              <a:t>Ціль 13. Пом'якшення наслідків зміни клімату</a:t>
            </a:r>
          </a:p>
          <a:p>
            <a:r>
              <a:rPr lang="uk-UA" sz="1400" i="1" dirty="0" smtClean="0"/>
              <a:t>«Вжиття невідкладних заходів щодо боротьби зі зміною клімату та її наслідками».</a:t>
            </a:r>
          </a:p>
          <a:p>
            <a:r>
              <a:rPr lang="uk-UA" sz="1400" b="1" dirty="0" smtClean="0"/>
              <a:t>Ціль 15. Захист та відновлення екосистем суші</a:t>
            </a:r>
          </a:p>
          <a:p>
            <a:r>
              <a:rPr lang="uk-UA" sz="1400" i="1" dirty="0" smtClean="0"/>
              <a:t>«Захист і відновлення екосистем суші та сприяння їх раціональному використанню, раціональне лісокористування, боротьба з опустелюванням, припинення та повернення назад процесу деградації земель і зупинення втрати біорізноманіття».</a:t>
            </a:r>
          </a:p>
          <a:p>
            <a:endParaRPr lang="uk-UA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635705" y="1521997"/>
            <a:ext cx="6264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Ціль 2. Подолання голоду, розвиток сільського господарства</a:t>
            </a:r>
          </a:p>
          <a:p>
            <a:r>
              <a:rPr lang="ru-RU" sz="1600" i="1" dirty="0" smtClean="0"/>
              <a:t>«Подолання голоду, досягнення продовольчої безпеки, поліпшення харчування і сприяння сталому розвитку сільського господарства»</a:t>
            </a:r>
          </a:p>
        </p:txBody>
      </p:sp>
    </p:spTree>
    <p:extLst>
      <p:ext uri="{BB962C8B-B14F-4D97-AF65-F5344CB8AC3E}">
        <p14:creationId xmlns:p14="http://schemas.microsoft.com/office/powerpoint/2010/main" val="27734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50" y="2592348"/>
            <a:ext cx="3204328" cy="2403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420" y="1587758"/>
            <a:ext cx="263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Проведення опитування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4743" y="2128331"/>
            <a:ext cx="217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Аналіз господарства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402755" y="2971457"/>
            <a:ext cx="3122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Розробка стратегії </a:t>
            </a:r>
          </a:p>
          <a:p>
            <a:r>
              <a:rPr lang="uk-UA" dirty="0" smtClean="0"/>
              <a:t>щодо покращення показників</a:t>
            </a:r>
            <a:endParaRPr lang="ru-RU" dirty="0"/>
          </a:p>
        </p:txBody>
      </p:sp>
      <p:pic>
        <p:nvPicPr>
          <p:cNvPr id="13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261" y="3328054"/>
            <a:ext cx="1197610" cy="1297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62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olygonImage">
            <a:extLst>
              <a:ext uri="{FF2B5EF4-FFF2-40B4-BE49-F238E27FC236}">
                <a16:creationId xmlns:a16="http://schemas.microsoft.com/office/drawing/2014/main" xmlns="" id="{4CDC3E8B-D914-41DC-83F4-607457DB3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85a57c2e-ed52-467d-8ba6-4a57684a2761"/>
            </a:extLst>
          </a:blip>
          <a:stretch>
            <a:fillRect/>
          </a:stretch>
        </p:blipFill>
        <p:spPr>
          <a:xfrm>
            <a:off x="1533525" y="1376879"/>
            <a:ext cx="8991600" cy="4863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15" y="1122363"/>
            <a:ext cx="5576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Аналіз господарства за методикою - </a:t>
            </a:r>
            <a:r>
              <a:rPr lang="en-US" sz="2400" dirty="0" smtClean="0"/>
              <a:t>RISE </a:t>
            </a:r>
            <a:endParaRPr lang="ru-RU" sz="2400" dirty="0"/>
          </a:p>
        </p:txBody>
      </p:sp>
      <p:pic>
        <p:nvPicPr>
          <p:cNvPr id="7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" y="4942315"/>
            <a:ext cx="1197610" cy="1297940"/>
          </a:xfrm>
          <a:prstGeom prst="rect">
            <a:avLst/>
          </a:prstGeom>
          <a:noFill/>
        </p:spPr>
      </p:pic>
      <p:pic>
        <p:nvPicPr>
          <p:cNvPr id="8" name="Grafik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" y="3808567"/>
            <a:ext cx="1447800" cy="74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3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13570"/>
              </p:ext>
            </p:extLst>
          </p:nvPr>
        </p:nvGraphicFramePr>
        <p:xfrm>
          <a:off x="1657292" y="2118463"/>
          <a:ext cx="8556104" cy="3350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8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184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77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0877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Управління господарством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/>
                        <a:t>Екологічні</a:t>
                      </a:r>
                      <a:r>
                        <a:rPr lang="uk-UA" baseline="0" dirty="0"/>
                        <a:t> аспекти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/>
                        <a:t>Соціальні</a:t>
                      </a:r>
                      <a:r>
                        <a:rPr lang="uk-UA" baseline="0" dirty="0"/>
                        <a:t> аспекти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Землекористування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Використання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водних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ресурсів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Умови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праці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Використання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матеріалів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та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охорона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навколишнього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середовища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uk-UA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Енергія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та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клімат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Рівень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життя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Економічна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доцільність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Біорізноманіття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Управління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фермерським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господарством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1465" y="1274763"/>
            <a:ext cx="5576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Аналіз господарства за методикою - </a:t>
            </a:r>
            <a:r>
              <a:rPr lang="en-US" sz="2400" dirty="0" smtClean="0"/>
              <a:t>RISE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21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95131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3B68EBBF-6A2C-4788-A23F-43F408D8F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89588"/>
              </p:ext>
            </p:extLst>
          </p:nvPr>
        </p:nvGraphicFramePr>
        <p:xfrm>
          <a:off x="992328" y="1138110"/>
          <a:ext cx="2876550" cy="1850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081">
                  <a:extLst>
                    <a:ext uri="{9D8B030D-6E8A-4147-A177-3AD203B41FA5}">
                      <a16:colId xmlns:a16="http://schemas.microsoft.com/office/drawing/2014/main" xmlns="" val="2409104867"/>
                    </a:ext>
                  </a:extLst>
                </a:gridCol>
                <a:gridCol w="2155510">
                  <a:extLst>
                    <a:ext uri="{9D8B030D-6E8A-4147-A177-3AD203B41FA5}">
                      <a16:colId xmlns:a16="http://schemas.microsoft.com/office/drawing/2014/main" xmlns="" val="3337725233"/>
                    </a:ext>
                  </a:extLst>
                </a:gridCol>
                <a:gridCol w="351959">
                  <a:extLst>
                    <a:ext uri="{9D8B030D-6E8A-4147-A177-3AD203B41FA5}">
                      <a16:colId xmlns:a16="http://schemas.microsoft.com/office/drawing/2014/main" xmlns="" val="3768460029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Землекористування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76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42883418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1.1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Управління земельними ресурсами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>
                          <a:effectLst/>
                        </a:rPr>
                        <a:t>100</a:t>
                      </a:r>
                      <a:endParaRPr lang="de-CH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18139714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1.2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Продуктивність продукції рослинництва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>
                          <a:effectLst/>
                        </a:rPr>
                        <a:t>57</a:t>
                      </a:r>
                      <a:endParaRPr lang="de-CH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51565146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1.3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Гумус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>
                          <a:effectLst/>
                        </a:rPr>
                        <a:t>84</a:t>
                      </a:r>
                      <a:endParaRPr lang="de-CH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03635430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1.4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Реакція ґрунту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>
                          <a:effectLst/>
                        </a:rPr>
                        <a:t>100</a:t>
                      </a:r>
                      <a:endParaRPr lang="de-CH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26524922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Ерозія ґрунту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>
                          <a:effectLst/>
                        </a:rPr>
                        <a:t>75</a:t>
                      </a:r>
                      <a:endParaRPr lang="de-CH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27141331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1.6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Ущільнення ґрунту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 dirty="0">
                          <a:effectLst/>
                        </a:rPr>
                        <a:t>40</a:t>
                      </a:r>
                      <a:endParaRPr lang="de-CH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352421028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62AFB221-4808-48CE-A66A-296E05818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881312"/>
              </p:ext>
            </p:extLst>
          </p:nvPr>
        </p:nvGraphicFramePr>
        <p:xfrm>
          <a:off x="992328" y="3248510"/>
          <a:ext cx="2876550" cy="1657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081">
                  <a:extLst>
                    <a:ext uri="{9D8B030D-6E8A-4147-A177-3AD203B41FA5}">
                      <a16:colId xmlns:a16="http://schemas.microsoft.com/office/drawing/2014/main" xmlns="" val="2742722996"/>
                    </a:ext>
                  </a:extLst>
                </a:gridCol>
                <a:gridCol w="2155510">
                  <a:extLst>
                    <a:ext uri="{9D8B030D-6E8A-4147-A177-3AD203B41FA5}">
                      <a16:colId xmlns:a16="http://schemas.microsoft.com/office/drawing/2014/main" xmlns="" val="2678376844"/>
                    </a:ext>
                  </a:extLst>
                </a:gridCol>
                <a:gridCol w="351959">
                  <a:extLst>
                    <a:ext uri="{9D8B030D-6E8A-4147-A177-3AD203B41FA5}">
                      <a16:colId xmlns:a16="http://schemas.microsoft.com/office/drawing/2014/main" xmlns="" val="335194521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Використання матеріалів та охорона навколишнього середовища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66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76958156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2.1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dirty="0" err="1">
                          <a:effectLst/>
                        </a:rPr>
                        <a:t>Матеріальні</a:t>
                      </a:r>
                      <a:r>
                        <a:rPr lang="ru-RU" sz="1100" dirty="0">
                          <a:effectLst/>
                        </a:rPr>
                        <a:t> потоки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>
                          <a:effectLst/>
                        </a:rPr>
                        <a:t>21</a:t>
                      </a:r>
                      <a:endParaRPr lang="de-CH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13871893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2.2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dirty="0" err="1">
                          <a:effectLst/>
                        </a:rPr>
                        <a:t>Удобрення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грунтів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>
                          <a:effectLst/>
                        </a:rPr>
                        <a:t>68</a:t>
                      </a:r>
                      <a:endParaRPr lang="de-CH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44158806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2.3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dirty="0" err="1">
                          <a:effectLst/>
                        </a:rPr>
                        <a:t>Захист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рослин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>
                          <a:effectLst/>
                        </a:rPr>
                        <a:t>92</a:t>
                      </a:r>
                      <a:endParaRPr lang="de-CH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40465656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2.4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Забруднення атмосфери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>
                          <a:effectLst/>
                        </a:rPr>
                        <a:t>78</a:t>
                      </a:r>
                      <a:endParaRPr lang="de-CH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06027284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Забруднення ґрунту та води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 dirty="0">
                          <a:effectLst/>
                        </a:rPr>
                        <a:t>69</a:t>
                      </a:r>
                      <a:endParaRPr lang="de-CH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568300695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BAD5F62E-5743-4B5D-9F3E-1F83EBFAC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556480"/>
              </p:ext>
            </p:extLst>
          </p:nvPr>
        </p:nvGraphicFramePr>
        <p:xfrm>
          <a:off x="992328" y="5226848"/>
          <a:ext cx="2876550" cy="86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081">
                  <a:extLst>
                    <a:ext uri="{9D8B030D-6E8A-4147-A177-3AD203B41FA5}">
                      <a16:colId xmlns:a16="http://schemas.microsoft.com/office/drawing/2014/main" xmlns="" val="2676987353"/>
                    </a:ext>
                  </a:extLst>
                </a:gridCol>
                <a:gridCol w="2155510">
                  <a:extLst>
                    <a:ext uri="{9D8B030D-6E8A-4147-A177-3AD203B41FA5}">
                      <a16:colId xmlns:a16="http://schemas.microsoft.com/office/drawing/2014/main" xmlns="" val="839033844"/>
                    </a:ext>
                  </a:extLst>
                </a:gridCol>
                <a:gridCol w="351959">
                  <a:extLst>
                    <a:ext uri="{9D8B030D-6E8A-4147-A177-3AD203B41FA5}">
                      <a16:colId xmlns:a16="http://schemas.microsoft.com/office/drawing/2014/main" xmlns="" val="727141101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Використання водних ресурсів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48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50435665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3.1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Управління водними ресурсами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>
                          <a:effectLst/>
                        </a:rPr>
                        <a:t>51</a:t>
                      </a:r>
                      <a:endParaRPr lang="de-CH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6396306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3.2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Водозабезпечення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>
                          <a:effectLst/>
                        </a:rPr>
                        <a:t>43</a:t>
                      </a:r>
                      <a:endParaRPr lang="de-CH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26977804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3.3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Інтенсивність використання води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 dirty="0">
                          <a:effectLst/>
                        </a:rPr>
                        <a:t>50</a:t>
                      </a:r>
                      <a:endParaRPr lang="de-CH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611773263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74D52FF6-AD6E-45C4-A871-7D39BF51A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999503"/>
              </p:ext>
            </p:extLst>
          </p:nvPr>
        </p:nvGraphicFramePr>
        <p:xfrm>
          <a:off x="4666299" y="1149023"/>
          <a:ext cx="2689680" cy="1434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104">
                  <a:extLst>
                    <a:ext uri="{9D8B030D-6E8A-4147-A177-3AD203B41FA5}">
                      <a16:colId xmlns:a16="http://schemas.microsoft.com/office/drawing/2014/main" xmlns="" val="340741680"/>
                    </a:ext>
                  </a:extLst>
                </a:gridCol>
                <a:gridCol w="2015481">
                  <a:extLst>
                    <a:ext uri="{9D8B030D-6E8A-4147-A177-3AD203B41FA5}">
                      <a16:colId xmlns:a16="http://schemas.microsoft.com/office/drawing/2014/main" xmlns="" val="4248859363"/>
                    </a:ext>
                  </a:extLst>
                </a:gridCol>
                <a:gridCol w="329095">
                  <a:extLst>
                    <a:ext uri="{9D8B030D-6E8A-4147-A177-3AD203B41FA5}">
                      <a16:colId xmlns:a16="http://schemas.microsoft.com/office/drawing/2014/main" xmlns="" val="2986819500"/>
                    </a:ext>
                  </a:extLst>
                </a:gridCol>
              </a:tblGrid>
              <a:tr h="225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dirty="0" err="1">
                          <a:effectLst/>
                        </a:rPr>
                        <a:t>Енергія</a:t>
                      </a:r>
                      <a:r>
                        <a:rPr lang="ru-RU" sz="1100" dirty="0">
                          <a:effectLst/>
                        </a:rPr>
                        <a:t> та </a:t>
                      </a:r>
                      <a:r>
                        <a:rPr lang="ru-RU" sz="1100" dirty="0" err="1">
                          <a:effectLst/>
                        </a:rPr>
                        <a:t>клімат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84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30391967"/>
                  </a:ext>
                </a:extLst>
              </a:tr>
              <a:tr h="390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4.1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Планування і контроль енергоспоживання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>
                          <a:effectLst/>
                        </a:rPr>
                        <a:t>57</a:t>
                      </a:r>
                      <a:endParaRPr lang="de-CH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080533705"/>
                  </a:ext>
                </a:extLst>
              </a:tr>
              <a:tr h="59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4.2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dirty="0" err="1">
                          <a:effectLst/>
                        </a:rPr>
                        <a:t>Енергоємність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сільськогосподарського</a:t>
                      </a:r>
                      <a:r>
                        <a:rPr lang="ru-RU" sz="1100" dirty="0">
                          <a:effectLst/>
                        </a:rPr>
                        <a:t> виробництва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>
                          <a:effectLst/>
                        </a:rPr>
                        <a:t>98</a:t>
                      </a:r>
                      <a:endParaRPr lang="de-CH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760710287"/>
                  </a:ext>
                </a:extLst>
              </a:tr>
              <a:tr h="225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4.3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</a:rPr>
                        <a:t>Баланс </a:t>
                      </a:r>
                      <a:r>
                        <a:rPr lang="ru-RU" sz="1100" dirty="0" err="1">
                          <a:effectLst/>
                        </a:rPr>
                        <a:t>парникових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газів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 dirty="0">
                          <a:effectLst/>
                        </a:rPr>
                        <a:t>98</a:t>
                      </a:r>
                      <a:endParaRPr lang="de-CH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374773255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A404F73B-ED70-4F42-A6B9-BACEBB146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588786"/>
              </p:ext>
            </p:extLst>
          </p:nvPr>
        </p:nvGraphicFramePr>
        <p:xfrm>
          <a:off x="4666299" y="2749753"/>
          <a:ext cx="2689680" cy="2155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105">
                  <a:extLst>
                    <a:ext uri="{9D8B030D-6E8A-4147-A177-3AD203B41FA5}">
                      <a16:colId xmlns:a16="http://schemas.microsoft.com/office/drawing/2014/main" xmlns="" val="3700038521"/>
                    </a:ext>
                  </a:extLst>
                </a:gridCol>
                <a:gridCol w="2015480">
                  <a:extLst>
                    <a:ext uri="{9D8B030D-6E8A-4147-A177-3AD203B41FA5}">
                      <a16:colId xmlns:a16="http://schemas.microsoft.com/office/drawing/2014/main" xmlns="" val="1809226619"/>
                    </a:ext>
                  </a:extLst>
                </a:gridCol>
                <a:gridCol w="329095">
                  <a:extLst>
                    <a:ext uri="{9D8B030D-6E8A-4147-A177-3AD203B41FA5}">
                      <a16:colId xmlns:a16="http://schemas.microsoft.com/office/drawing/2014/main" xmlns="" val="478857084"/>
                    </a:ext>
                  </a:extLst>
                </a:gridCol>
              </a:tblGrid>
              <a:tr h="189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dirty="0" err="1">
                          <a:effectLst/>
                        </a:rPr>
                        <a:t>Біорізноманіття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62727542"/>
                  </a:ext>
                </a:extLst>
              </a:tr>
              <a:tr h="188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5.1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Управління біорізноманіттям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>
                          <a:effectLst/>
                        </a:rPr>
                        <a:t>8</a:t>
                      </a:r>
                      <a:endParaRPr lang="de-CH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14598393"/>
                  </a:ext>
                </a:extLst>
              </a:tr>
              <a:tr h="188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5.2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Екологічні інфраструктури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>
                          <a:effectLst/>
                        </a:rPr>
                        <a:t>0</a:t>
                      </a:r>
                      <a:endParaRPr lang="de-CH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626231074"/>
                  </a:ext>
                </a:extLst>
              </a:tr>
              <a:tr h="391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5.3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Розподіл екологічних інфраструктур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>
                          <a:effectLst/>
                        </a:rPr>
                        <a:t>30</a:t>
                      </a:r>
                      <a:endParaRPr lang="de-CH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976751159"/>
                  </a:ext>
                </a:extLst>
              </a:tr>
              <a:tr h="593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5.4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dirty="0" err="1">
                          <a:effectLst/>
                        </a:rPr>
                        <a:t>Інтенсивність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сільськогосподарського</a:t>
                      </a:r>
                      <a:r>
                        <a:rPr lang="ru-RU" sz="1100" dirty="0">
                          <a:effectLst/>
                        </a:rPr>
                        <a:t> виробництва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>
                          <a:effectLst/>
                        </a:rPr>
                        <a:t>52</a:t>
                      </a:r>
                      <a:endParaRPr lang="de-CH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232345060"/>
                  </a:ext>
                </a:extLst>
              </a:tr>
              <a:tr h="593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5.5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Різноманітність сільськогосподарської продукції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 dirty="0">
                          <a:effectLst/>
                        </a:rPr>
                        <a:t>50</a:t>
                      </a:r>
                      <a:endParaRPr lang="de-CH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903857362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6A89F4A4-6628-4228-A1B4-027F1EF9B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549439"/>
              </p:ext>
            </p:extLst>
          </p:nvPr>
        </p:nvGraphicFramePr>
        <p:xfrm>
          <a:off x="8153400" y="2987759"/>
          <a:ext cx="2608626" cy="1917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705">
                  <a:extLst>
                    <a:ext uri="{9D8B030D-6E8A-4147-A177-3AD203B41FA5}">
                      <a16:colId xmlns:a16="http://schemas.microsoft.com/office/drawing/2014/main" xmlns="" val="2279483166"/>
                    </a:ext>
                  </a:extLst>
                </a:gridCol>
                <a:gridCol w="1954744">
                  <a:extLst>
                    <a:ext uri="{9D8B030D-6E8A-4147-A177-3AD203B41FA5}">
                      <a16:colId xmlns:a16="http://schemas.microsoft.com/office/drawing/2014/main" xmlns="" val="1198006714"/>
                    </a:ext>
                  </a:extLst>
                </a:gridCol>
                <a:gridCol w="319177">
                  <a:extLst>
                    <a:ext uri="{9D8B030D-6E8A-4147-A177-3AD203B41FA5}">
                      <a16:colId xmlns:a16="http://schemas.microsoft.com/office/drawing/2014/main" xmlns="" val="1415110241"/>
                    </a:ext>
                  </a:extLst>
                </a:gridCol>
              </a:tblGrid>
              <a:tr h="385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dirty="0" err="1">
                          <a:effectLst/>
                        </a:rPr>
                        <a:t>Управління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фермерським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господарством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72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821793770"/>
                  </a:ext>
                </a:extLst>
              </a:tr>
              <a:tr h="385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9.1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Бізнес цілі, стратегія та реалізація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>
                          <a:effectLst/>
                        </a:rPr>
                        <a:t>63</a:t>
                      </a:r>
                      <a:endParaRPr lang="de-CH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05634481"/>
                  </a:ext>
                </a:extLst>
              </a:tr>
              <a:tr h="380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9.2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dirty="0" err="1">
                          <a:effectLst/>
                        </a:rPr>
                        <a:t>Доступність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інформації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>
                          <a:effectLst/>
                        </a:rPr>
                        <a:t>70</a:t>
                      </a:r>
                      <a:endParaRPr lang="de-CH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895400263"/>
                  </a:ext>
                </a:extLst>
              </a:tr>
              <a:tr h="385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9.3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Система управління ризиками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>
                          <a:effectLst/>
                        </a:rPr>
                        <a:t>61</a:t>
                      </a:r>
                      <a:endParaRPr lang="de-CH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371516582"/>
                  </a:ext>
                </a:extLst>
              </a:tr>
              <a:tr h="380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9.4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Стійкі зв'язки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 dirty="0">
                          <a:effectLst/>
                        </a:rPr>
                        <a:t>92</a:t>
                      </a:r>
                      <a:endParaRPr lang="de-CH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647888822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76AF09AA-04E2-471D-86E3-DDE26F3FB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56560"/>
              </p:ext>
            </p:extLst>
          </p:nvPr>
        </p:nvGraphicFramePr>
        <p:xfrm>
          <a:off x="4666299" y="5065371"/>
          <a:ext cx="2689680" cy="1218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104">
                  <a:extLst>
                    <a:ext uri="{9D8B030D-6E8A-4147-A177-3AD203B41FA5}">
                      <a16:colId xmlns:a16="http://schemas.microsoft.com/office/drawing/2014/main" xmlns="" val="1745275492"/>
                    </a:ext>
                  </a:extLst>
                </a:gridCol>
                <a:gridCol w="2015481">
                  <a:extLst>
                    <a:ext uri="{9D8B030D-6E8A-4147-A177-3AD203B41FA5}">
                      <a16:colId xmlns:a16="http://schemas.microsoft.com/office/drawing/2014/main" xmlns="" val="4033493487"/>
                    </a:ext>
                  </a:extLst>
                </a:gridCol>
                <a:gridCol w="329095">
                  <a:extLst>
                    <a:ext uri="{9D8B030D-6E8A-4147-A177-3AD203B41FA5}">
                      <a16:colId xmlns:a16="http://schemas.microsoft.com/office/drawing/2014/main" xmlns="" val="4212240948"/>
                    </a:ext>
                  </a:extLst>
                </a:gridCol>
              </a:tblGrid>
              <a:tr h="135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dirty="0" err="1">
                          <a:effectLst/>
                        </a:rPr>
                        <a:t>Умови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праці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86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256683420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6.1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dirty="0" err="1">
                          <a:effectLst/>
                        </a:rPr>
                        <a:t>Управління</a:t>
                      </a:r>
                      <a:r>
                        <a:rPr lang="ru-RU" sz="1100" dirty="0">
                          <a:effectLst/>
                        </a:rPr>
                        <a:t> персоналом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>
                          <a:effectLst/>
                        </a:rPr>
                        <a:t>83</a:t>
                      </a:r>
                      <a:endParaRPr lang="de-CH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635530069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6.2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Робочий час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>
                          <a:effectLst/>
                        </a:rPr>
                        <a:t>76</a:t>
                      </a:r>
                      <a:endParaRPr lang="de-CH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016497197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6.3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Безпека праці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>
                          <a:effectLst/>
                        </a:rPr>
                        <a:t>86</a:t>
                      </a:r>
                      <a:endParaRPr lang="de-CH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02195545"/>
                  </a:ext>
                </a:extLst>
              </a:tr>
              <a:tr h="368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6.4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Рівень заробітньої плати і прибутку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 dirty="0">
                          <a:effectLst/>
                        </a:rPr>
                        <a:t>98</a:t>
                      </a:r>
                      <a:endParaRPr lang="de-CH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518613309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2E0970D3-E895-49C6-B5AA-45EDDC630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584212"/>
              </p:ext>
            </p:extLst>
          </p:nvPr>
        </p:nvGraphicFramePr>
        <p:xfrm>
          <a:off x="8153400" y="1122363"/>
          <a:ext cx="2608626" cy="1544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705">
                  <a:extLst>
                    <a:ext uri="{9D8B030D-6E8A-4147-A177-3AD203B41FA5}">
                      <a16:colId xmlns:a16="http://schemas.microsoft.com/office/drawing/2014/main" xmlns="" val="459789095"/>
                    </a:ext>
                  </a:extLst>
                </a:gridCol>
                <a:gridCol w="1954744">
                  <a:extLst>
                    <a:ext uri="{9D8B030D-6E8A-4147-A177-3AD203B41FA5}">
                      <a16:colId xmlns:a16="http://schemas.microsoft.com/office/drawing/2014/main" xmlns="" val="1153544841"/>
                    </a:ext>
                  </a:extLst>
                </a:gridCol>
                <a:gridCol w="319177">
                  <a:extLst>
                    <a:ext uri="{9D8B030D-6E8A-4147-A177-3AD203B41FA5}">
                      <a16:colId xmlns:a16="http://schemas.microsoft.com/office/drawing/2014/main" xmlns="" val="1722698014"/>
                    </a:ext>
                  </a:extLst>
                </a:gridCol>
              </a:tblGrid>
              <a:tr h="193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Рівень життя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68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407516257"/>
                  </a:ext>
                </a:extLst>
              </a:tr>
              <a:tr h="334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7.1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Професійна діяльність та підготовка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>
                          <a:effectLst/>
                        </a:rPr>
                        <a:t>75</a:t>
                      </a:r>
                      <a:endParaRPr lang="de-CH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683321966"/>
                  </a:ext>
                </a:extLst>
              </a:tr>
              <a:tr h="193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7.2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Фінансове становище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>
                          <a:effectLst/>
                        </a:rPr>
                        <a:t>75</a:t>
                      </a:r>
                      <a:endParaRPr lang="de-CH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804977525"/>
                  </a:ext>
                </a:extLst>
              </a:tr>
              <a:tr h="193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7.3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dirty="0" err="1">
                          <a:effectLst/>
                        </a:rPr>
                        <a:t>Соціальні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взаємовідносини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>
                          <a:effectLst/>
                        </a:rPr>
                        <a:t>75</a:t>
                      </a:r>
                      <a:endParaRPr lang="de-CH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522766506"/>
                  </a:ext>
                </a:extLst>
              </a:tr>
              <a:tr h="334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7.4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</a:rPr>
                        <a:t>Свобода </a:t>
                      </a:r>
                      <a:r>
                        <a:rPr lang="ru-RU" sz="1100" dirty="0" err="1">
                          <a:effectLst/>
                        </a:rPr>
                        <a:t>особистості</a:t>
                      </a:r>
                      <a:r>
                        <a:rPr lang="ru-RU" sz="1100" dirty="0">
                          <a:effectLst/>
                        </a:rPr>
                        <a:t> та </a:t>
                      </a:r>
                      <a:r>
                        <a:rPr lang="ru-RU" sz="1100" dirty="0" err="1">
                          <a:effectLst/>
                        </a:rPr>
                        <a:t>особисті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цінності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>
                          <a:effectLst/>
                        </a:rPr>
                        <a:t>50</a:t>
                      </a:r>
                      <a:endParaRPr lang="de-CH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293962052"/>
                  </a:ext>
                </a:extLst>
              </a:tr>
              <a:tr h="193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7.5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Здоров'я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CH" sz="1100" dirty="0">
                          <a:effectLst/>
                        </a:rPr>
                        <a:t>63</a:t>
                      </a:r>
                      <a:endParaRPr lang="de-CH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193890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2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468000" y="1717090"/>
            <a:ext cx="1033335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452438" algn="l"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895350" algn="l"/>
              </a:tabLst>
            </a:pPr>
            <a:r>
              <a:rPr lang="uk-UA" sz="1800" b="1" dirty="0" smtClean="0"/>
              <a:t>Зниження викидів парникових газів</a:t>
            </a:r>
          </a:p>
          <a:p>
            <a:pPr marL="628650" indent="-452438" algn="l"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895350" algn="l"/>
              </a:tabLst>
            </a:pPr>
            <a:r>
              <a:rPr lang="uk-UA" sz="1800" b="1" dirty="0" smtClean="0"/>
              <a:t>Збереження /накопичення вуглецю в ґрунті </a:t>
            </a:r>
          </a:p>
          <a:p>
            <a:pPr marL="628650" indent="-452438" algn="l"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895350" algn="l"/>
              </a:tabLst>
            </a:pPr>
            <a:r>
              <a:rPr lang="uk-UA" sz="1800" b="1" dirty="0" smtClean="0"/>
              <a:t>Збереження ґрунтів та вологи / оптимізація витрат води</a:t>
            </a:r>
          </a:p>
          <a:p>
            <a:pPr marL="628650" indent="-452438" algn="l"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895350" algn="l"/>
              </a:tabLst>
            </a:pPr>
            <a:r>
              <a:rPr lang="uk-UA" sz="1800" b="1" dirty="0" smtClean="0"/>
              <a:t>Підвищення якості продукції та дотримання вимог до її екологічності</a:t>
            </a:r>
          </a:p>
          <a:p>
            <a:pPr marL="628650" indent="-452438" algn="l"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895350" algn="l"/>
              </a:tabLst>
            </a:pPr>
            <a:r>
              <a:rPr lang="uk-UA" sz="1800" b="1" dirty="0" smtClean="0"/>
              <a:t>Дотримання / покращення стандартів щодо умов праці   </a:t>
            </a:r>
          </a:p>
          <a:p>
            <a:pPr marL="628650" indent="-452438" algn="l"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895350" algn="l"/>
              </a:tabLst>
            </a:pPr>
            <a:r>
              <a:rPr lang="uk-UA" sz="1800" b="1" dirty="0" smtClean="0"/>
              <a:t>Підвищення енергоефективності при виробництві</a:t>
            </a:r>
            <a:endParaRPr lang="ru-RU" sz="1800" b="1" dirty="0"/>
          </a:p>
        </p:txBody>
      </p:sp>
      <p:sp>
        <p:nvSpPr>
          <p:cNvPr id="8" name="Заголовок 2"/>
          <p:cNvSpPr>
            <a:spLocks noGrp="1"/>
          </p:cNvSpPr>
          <p:nvPr>
            <p:ph type="ctrTitle"/>
          </p:nvPr>
        </p:nvSpPr>
        <p:spPr>
          <a:xfrm>
            <a:off x="-217800" y="1177090"/>
            <a:ext cx="8100000" cy="540000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Основні напрямки покращення (рослинництво):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567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468000" y="1717090"/>
            <a:ext cx="1033335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452438" algn="l"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895350" algn="l"/>
              </a:tabLst>
            </a:pPr>
            <a:endParaRPr lang="ru-RU" sz="1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8000" y="2390775"/>
            <a:ext cx="10333350" cy="4091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1088" indent="-546100" algn="l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uk-UA" sz="1800" b="1" dirty="0" smtClean="0"/>
              <a:t>Стале виробництво є головною світовою тенденцією</a:t>
            </a:r>
            <a:endParaRPr lang="en-US" sz="1800" b="1" dirty="0" smtClean="0"/>
          </a:p>
          <a:p>
            <a:pPr marL="1081088" indent="-546100" algn="l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uk-UA" sz="1800" b="1" dirty="0" smtClean="0"/>
              <a:t>Наші </a:t>
            </a:r>
            <a:r>
              <a:rPr lang="uk-UA" sz="1800" b="1" dirty="0" err="1" smtClean="0"/>
              <a:t>агровиробники</a:t>
            </a:r>
            <a:r>
              <a:rPr lang="uk-UA" sz="1800" b="1" dirty="0" smtClean="0"/>
              <a:t> повинні бути готовими до нових вимог та викликів ринку</a:t>
            </a:r>
          </a:p>
          <a:p>
            <a:pPr marL="1081088" indent="-546100" algn="l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uk-UA" sz="1800" b="1" dirty="0" smtClean="0"/>
              <a:t>Наші </a:t>
            </a:r>
            <a:r>
              <a:rPr lang="uk-UA" sz="1800" b="1" dirty="0" err="1" smtClean="0"/>
              <a:t>агровиробники</a:t>
            </a:r>
            <a:r>
              <a:rPr lang="uk-UA" sz="1800" b="1" dirty="0" smtClean="0"/>
              <a:t> мають всі шанси посилити свої позиції в експорті своєї продукції з доданою вартістю </a:t>
            </a:r>
          </a:p>
          <a:p>
            <a:endParaRPr lang="uk-UA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03538" y="1411292"/>
            <a:ext cx="3042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Ключові висновки: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3436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468000" y="1717090"/>
            <a:ext cx="1033335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452438" algn="l"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895350" algn="l"/>
              </a:tabLst>
            </a:pPr>
            <a:endParaRPr lang="ru-RU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02934" y="3352174"/>
            <a:ext cx="5820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Comic Sans MS" pitchFamily="66" charset="0"/>
              </a:rPr>
              <a:t>LET’S MAKE UKRAINIAN AGRICULTURE SUSTAINABLE</a:t>
            </a:r>
            <a:endParaRPr lang="en-US" sz="1600" i="1" dirty="0">
              <a:latin typeface="Comic Sans MS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30" y="2082077"/>
            <a:ext cx="4555780" cy="303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522</Words>
  <Application>Microsoft Office PowerPoint</Application>
  <PresentationFormat>Широкоэкранный</PresentationFormat>
  <Paragraphs>184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Comic Sans MS</vt:lpstr>
      <vt:lpstr>Lucida Sans</vt:lpstr>
      <vt:lpstr>Times New Roman</vt:lpstr>
      <vt:lpstr>Wingdings</vt:lpstr>
      <vt:lpstr>Тема Office</vt:lpstr>
      <vt:lpstr>Інтеграція українських  агровиробників у  світові вимоги по  сталому розвитку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напрямки покращення (рослинництво):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Win10</dc:creator>
  <cp:lastModifiedBy>Учетная запись Майкрософт</cp:lastModifiedBy>
  <cp:revision>10</cp:revision>
  <dcterms:created xsi:type="dcterms:W3CDTF">2023-03-22T14:39:37Z</dcterms:created>
  <dcterms:modified xsi:type="dcterms:W3CDTF">2023-11-24T07:50:44Z</dcterms:modified>
</cp:coreProperties>
</file>